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9" r:id="rId2"/>
    <p:sldId id="310" r:id="rId3"/>
    <p:sldId id="305" r:id="rId4"/>
    <p:sldId id="306" r:id="rId5"/>
    <p:sldId id="314" r:id="rId6"/>
    <p:sldId id="311" r:id="rId7"/>
    <p:sldId id="319" r:id="rId8"/>
    <p:sldId id="308" r:id="rId9"/>
    <p:sldId id="309" r:id="rId10"/>
    <p:sldId id="320" r:id="rId11"/>
    <p:sldId id="322" r:id="rId12"/>
    <p:sldId id="316" r:id="rId13"/>
    <p:sldId id="317" r:id="rId14"/>
    <p:sldId id="318" r:id="rId15"/>
    <p:sldId id="323"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3154" autoAdjust="0"/>
  </p:normalViewPr>
  <p:slideViewPr>
    <p:cSldViewPr snapToGrid="0">
      <p:cViewPr varScale="1">
        <p:scale>
          <a:sx n="150" d="100"/>
          <a:sy n="150" d="100"/>
        </p:scale>
        <p:origin x="580" y="72"/>
      </p:cViewPr>
      <p:guideLst/>
    </p:cSldViewPr>
  </p:slideViewPr>
  <p:notesTextViewPr>
    <p:cViewPr>
      <p:scale>
        <a:sx n="125" d="100"/>
        <a:sy n="125" d="100"/>
      </p:scale>
      <p:origin x="0" y="0"/>
    </p:cViewPr>
  </p:notesTextViewPr>
  <p:sorterViewPr>
    <p:cViewPr>
      <p:scale>
        <a:sx n="200" d="100"/>
        <a:sy n="200" d="100"/>
      </p:scale>
      <p:origin x="0" y="0"/>
    </p:cViewPr>
  </p:sorterViewPr>
  <p:notesViewPr>
    <p:cSldViewPr snapToGrid="0">
      <p:cViewPr varScale="1">
        <p:scale>
          <a:sx n="122" d="100"/>
          <a:sy n="122" d="100"/>
        </p:scale>
        <p:origin x="500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2024/3/7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r>
              <a:rPr kumimoji="1" lang="ja-JP" altLang="en-US" dirty="0"/>
              <a:t>遠隔ロボットの多重身体性に関する研究と題して東京都立大の小島が発表します．</a:t>
            </a:r>
            <a:endParaRPr kumimoji="1" lang="en-US" altLang="ja-JP" dirty="0"/>
          </a:p>
          <a:p>
            <a:r>
              <a:rPr kumimoji="1" lang="ja-JP" altLang="en-US" dirty="0"/>
              <a:t>キーワードはテレプレゼンス，多空間体験，複数ロボット，身体認知，バーチャルリアリティです．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a:t>
            </a:fld>
            <a:endParaRPr kumimoji="1" lang="ja-JP" altLang="en-US"/>
          </a:p>
        </p:txBody>
      </p:sp>
    </p:spTree>
    <p:extLst>
      <p:ext uri="{BB962C8B-B14F-4D97-AF65-F5344CB8AC3E}">
        <p14:creationId xmlns:p14="http://schemas.microsoft.com/office/powerpoint/2010/main" val="596911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5</a:t>
            </a:fld>
            <a:endParaRPr kumimoji="1" lang="ja-JP" altLang="en-US"/>
          </a:p>
        </p:txBody>
      </p:sp>
    </p:spTree>
    <p:extLst>
      <p:ext uri="{BB962C8B-B14F-4D97-AF65-F5344CB8AC3E}">
        <p14:creationId xmlns:p14="http://schemas.microsoft.com/office/powerpoint/2010/main" val="1739286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13</a:t>
            </a:fld>
            <a:endParaRPr kumimoji="1" lang="ja-JP" altLang="en-US"/>
          </a:p>
        </p:txBody>
      </p:sp>
    </p:spTree>
    <p:extLst>
      <p:ext uri="{BB962C8B-B14F-4D97-AF65-F5344CB8AC3E}">
        <p14:creationId xmlns:p14="http://schemas.microsoft.com/office/powerpoint/2010/main" val="2484265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14</a:t>
            </a:fld>
            <a:endParaRPr kumimoji="1" lang="ja-JP" altLang="en-US"/>
          </a:p>
        </p:txBody>
      </p:sp>
    </p:spTree>
    <p:extLst>
      <p:ext uri="{BB962C8B-B14F-4D97-AF65-F5344CB8AC3E}">
        <p14:creationId xmlns:p14="http://schemas.microsoft.com/office/powerpoint/2010/main" val="269301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6568-966B-0226-CF13-B5E042AE63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3FE277-5C81-C1C1-72E1-97FB778B37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91BE6E-57C1-F0F0-BAD1-B09021C9F10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3349869-D183-CCF6-9E61-AA4F070E7FD0}"/>
              </a:ext>
            </a:extLst>
          </p:cNvPr>
          <p:cNvSpPr>
            <a:spLocks noGrp="1"/>
          </p:cNvSpPr>
          <p:nvPr>
            <p:ph type="sldNum" sz="quarter" idx="5"/>
          </p:nvPr>
        </p:nvSpPr>
        <p:spPr/>
        <p:txBody>
          <a:bodyPr/>
          <a:lstStyle/>
          <a:p>
            <a:fld id="{E7A32CA3-8BCC-4FE7-8246-F131E339CE2D}" type="slidenum">
              <a:rPr kumimoji="1" lang="ja-JP" altLang="en-US" smtClean="0"/>
              <a:t>15</a:t>
            </a:fld>
            <a:endParaRPr kumimoji="1" lang="ja-JP" altLang="en-US"/>
          </a:p>
        </p:txBody>
      </p:sp>
    </p:spTree>
    <p:extLst>
      <p:ext uri="{BB962C8B-B14F-4D97-AF65-F5344CB8AC3E}">
        <p14:creationId xmlns:p14="http://schemas.microsoft.com/office/powerpoint/2010/main" val="117081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203860" y="0"/>
            <a:ext cx="11784281" cy="1003011"/>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a:xfrm>
            <a:off x="203860" y="1013366"/>
            <a:ext cx="11784281" cy="527659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2024/03/15</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0" y="6479107"/>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2024/03/15</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3728049" y="6479107"/>
            <a:ext cx="4735902"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立体メディア技術研究会 </a:t>
            </a:r>
            <a:r>
              <a:rPr lang="en-US" altLang="ja-JP"/>
              <a:t>Session 4: VR</a:t>
            </a:r>
            <a:r>
              <a:rPr lang="ja-JP" altLang="en-US"/>
              <a:t>・</a:t>
            </a:r>
            <a:r>
              <a:rPr lang="en-US" altLang="ja-JP"/>
              <a:t>AR</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8610600" y="6479107"/>
            <a:ext cx="2743200"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sv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sv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6.svg"/><Relationship Id="rId5" Type="http://schemas.openxmlformats.org/officeDocument/2006/relationships/image" Target="../media/image19.svg"/><Relationship Id="rId10"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1.svg"/><Relationship Id="rId18" Type="http://schemas.openxmlformats.org/officeDocument/2006/relationships/image" Target="../media/image28.svg"/><Relationship Id="rId3" Type="http://schemas.openxmlformats.org/officeDocument/2006/relationships/image" Target="../media/image8.svg"/><Relationship Id="rId7" Type="http://schemas.openxmlformats.org/officeDocument/2006/relationships/image" Target="../media/image210.png"/><Relationship Id="rId12" Type="http://schemas.openxmlformats.org/officeDocument/2006/relationships/image" Target="../media/image10.png"/><Relationship Id="rId17" Type="http://schemas.openxmlformats.org/officeDocument/2006/relationships/image" Target="../media/image27.png"/><Relationship Id="rId2" Type="http://schemas.openxmlformats.org/officeDocument/2006/relationships/image" Target="../media/image7.png"/><Relationship Id="rId16" Type="http://schemas.openxmlformats.org/officeDocument/2006/relationships/image" Target="../media/image240.png"/><Relationship Id="rId20" Type="http://schemas.openxmlformats.org/officeDocument/2006/relationships/image" Target="../media/image30.sv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1.svg"/><Relationship Id="rId5" Type="http://schemas.openxmlformats.org/officeDocument/2006/relationships/image" Target="../media/image19.png"/><Relationship Id="rId15" Type="http://schemas.openxmlformats.org/officeDocument/2006/relationships/image" Target="../media/image230.png"/><Relationship Id="rId10" Type="http://schemas.openxmlformats.org/officeDocument/2006/relationships/image" Target="../media/image15.png"/><Relationship Id="rId19" Type="http://schemas.openxmlformats.org/officeDocument/2006/relationships/image" Target="../media/image29.png"/><Relationship Id="rId4" Type="http://schemas.openxmlformats.org/officeDocument/2006/relationships/image" Target="../media/image180.png"/><Relationship Id="rId9" Type="http://schemas.openxmlformats.org/officeDocument/2006/relationships/image" Target="../media/image20.svg"/><Relationship Id="rId1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jpeg"/></Relationships>
</file>

<file path=ppt/slides/_rels/slide9.xml.rels><?xml version="1.0" encoding="UTF-8" standalone="yes"?>
<Relationships xmlns="http://schemas.openxmlformats.org/package/2006/relationships"><Relationship Id="rId8" Type="http://schemas.openxmlformats.org/officeDocument/2006/relationships/image" Target="../media/image39.jp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5" Type="http://schemas.microsoft.com/office/2007/relationships/hdphoto" Target="../media/hdphoto2.wdp"/><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7"/>
            <a:ext cx="11748655" cy="2852737"/>
          </a:xfrm>
        </p:spPr>
        <p:txBody>
          <a:bodyPr anchor="ctr">
            <a:noAutofit/>
          </a:bodyPr>
          <a:lstStyle/>
          <a:p>
            <a:pPr algn="ctr"/>
            <a:r>
              <a:rPr kumimoji="1" lang="ja-JP" altLang="en-US" sz="4800" dirty="0"/>
              <a:t>遠隔ロボットの多重身体性に関する研究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572079" y="2613890"/>
            <a:ext cx="10108292" cy="2009385"/>
          </a:xfrm>
        </p:spPr>
        <p:txBody>
          <a:bodyPr>
            <a:normAutofit/>
          </a:bodyPr>
          <a:lstStyle/>
          <a:p>
            <a:pPr>
              <a:lnSpc>
                <a:spcPct val="95000"/>
              </a:lnSpc>
            </a:pPr>
            <a:r>
              <a:rPr lang="ja-JP" altLang="en-US" sz="2000" dirty="0">
                <a:solidFill>
                  <a:schemeClr val="tx1"/>
                </a:solidFill>
              </a:rPr>
              <a:t>テレプレゼンスは</a:t>
            </a:r>
            <a:r>
              <a:rPr lang="en-US" altLang="ja-JP" sz="2000" dirty="0">
                <a:solidFill>
                  <a:schemeClr val="tx1"/>
                </a:solidFill>
              </a:rPr>
              <a:t>1</a:t>
            </a:r>
            <a:r>
              <a:rPr lang="ja-JP" altLang="en-US" sz="2000" dirty="0">
                <a:solidFill>
                  <a:schemeClr val="tx1"/>
                </a:solidFill>
              </a:rPr>
              <a:t>つの遠隔空間の体験が対象とされてきた．</a:t>
            </a:r>
            <a:br>
              <a:rPr lang="en-US" altLang="ja-JP" sz="2000" dirty="0">
                <a:solidFill>
                  <a:schemeClr val="tx1"/>
                </a:solidFill>
              </a:rPr>
            </a:br>
            <a:r>
              <a:rPr lang="ja-JP" altLang="en-US" sz="2000" dirty="0">
                <a:solidFill>
                  <a:schemeClr val="tx1"/>
                </a:solidFill>
              </a:rPr>
              <a:t>本研究では，</a:t>
            </a:r>
            <a:r>
              <a:rPr lang="en-US" altLang="ja-JP" sz="2000" dirty="0">
                <a:solidFill>
                  <a:schemeClr val="tx1"/>
                </a:solidFill>
              </a:rPr>
              <a:t>2</a:t>
            </a:r>
            <a:r>
              <a:rPr lang="ja-JP" altLang="en-US" sz="2000" dirty="0">
                <a:solidFill>
                  <a:schemeClr val="tx1"/>
                </a:solidFill>
              </a:rPr>
              <a:t>台のテレプレゼンスロボットを用いて，</a:t>
            </a:r>
            <a:r>
              <a:rPr lang="en-US" altLang="ja-JP" sz="2000" dirty="0">
                <a:solidFill>
                  <a:schemeClr val="tx1"/>
                </a:solidFill>
              </a:rPr>
              <a:t>2</a:t>
            </a:r>
            <a:r>
              <a:rPr lang="ja-JP" altLang="en-US" sz="2000" dirty="0">
                <a:solidFill>
                  <a:schemeClr val="tx1"/>
                </a:solidFill>
              </a:rPr>
              <a:t>箇所の空間を体験できる</a:t>
            </a:r>
            <a:br>
              <a:rPr lang="en-US" altLang="ja-JP" sz="2000" dirty="0">
                <a:solidFill>
                  <a:schemeClr val="tx1"/>
                </a:solidFill>
              </a:rPr>
            </a:br>
            <a:r>
              <a:rPr lang="ja-JP" altLang="en-US" sz="2000" dirty="0">
                <a:solidFill>
                  <a:schemeClr val="tx1"/>
                </a:solidFill>
              </a:rPr>
              <a:t>システムを構築し，身体が多重化される感覚に関する調査を行った．</a:t>
            </a:r>
            <a:endParaRPr lang="en-US" altLang="ja-JP" sz="2000" dirty="0">
              <a:solidFill>
                <a:schemeClr val="tx1"/>
              </a:solidFill>
            </a:endParaRPr>
          </a:p>
          <a:p>
            <a:pPr>
              <a:lnSpc>
                <a:spcPct val="95000"/>
              </a:lnSpc>
            </a:pPr>
            <a:r>
              <a:rPr kumimoji="1" lang="ja-JP" altLang="en-US" sz="2000" dirty="0">
                <a:solidFill>
                  <a:schemeClr val="tx1"/>
                </a:solidFill>
              </a:rPr>
              <a:t>評価実験から各空間を選択して没入体験した場合は，</a:t>
            </a:r>
            <a:br>
              <a:rPr kumimoji="1" lang="en-US" altLang="ja-JP" sz="2000" dirty="0">
                <a:solidFill>
                  <a:schemeClr val="tx1"/>
                </a:solidFill>
              </a:rPr>
            </a:br>
            <a:r>
              <a:rPr kumimoji="1" lang="ja-JP" altLang="en-US" sz="2000" dirty="0">
                <a:solidFill>
                  <a:schemeClr val="tx1"/>
                </a:solidFill>
              </a:rPr>
              <a:t>空間が身体の位置を決めて分身の感覚が強くなり，</a:t>
            </a:r>
            <a:r>
              <a:rPr kumimoji="1" lang="en-US" altLang="ja-JP" sz="2000" dirty="0">
                <a:solidFill>
                  <a:schemeClr val="tx1"/>
                </a:solidFill>
              </a:rPr>
              <a:t>2</a:t>
            </a:r>
            <a:r>
              <a:rPr kumimoji="1" lang="ja-JP" altLang="en-US" sz="2000" dirty="0">
                <a:solidFill>
                  <a:schemeClr val="tx1"/>
                </a:solidFill>
              </a:rPr>
              <a:t>空間を重畳して提示した場合は，身体の位置に</a:t>
            </a:r>
            <a:r>
              <a:rPr kumimoji="1" lang="en-US" altLang="ja-JP" sz="2000" dirty="0">
                <a:solidFill>
                  <a:schemeClr val="tx1"/>
                </a:solidFill>
              </a:rPr>
              <a:t>2</a:t>
            </a:r>
            <a:r>
              <a:rPr kumimoji="1" lang="ja-JP" altLang="en-US" sz="2000" dirty="0">
                <a:solidFill>
                  <a:schemeClr val="tx1"/>
                </a:solidFill>
              </a:rPr>
              <a:t>箇所の遠隔空間が</a:t>
            </a:r>
            <a:r>
              <a:rPr lang="ja-JP" altLang="en-US" sz="2000" dirty="0">
                <a:solidFill>
                  <a:schemeClr val="tx1"/>
                </a:solidFill>
              </a:rPr>
              <a:t>融合するように感じられることがわかった．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dirty="0"/>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a:t>2024/03/15</a:t>
            </a:r>
            <a:endParaRPr kumimoji="1" lang="ja-JP" altLang="en-US"/>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944033" y="2596955"/>
            <a:ext cx="983385" cy="400110"/>
          </a:xfrm>
          <a:prstGeom prst="rect">
            <a:avLst/>
          </a:prstGeom>
          <a:noFill/>
        </p:spPr>
        <p:txBody>
          <a:bodyPr wrap="square">
            <a:spAutoFit/>
          </a:bodyPr>
          <a:lstStyle/>
          <a:p>
            <a:r>
              <a:rPr kumimoji="1" lang="ja-JP" altLang="en-US" sz="2000" b="1" dirty="0">
                <a:solidFill>
                  <a:schemeClr val="tx1"/>
                </a:solidFill>
              </a:rPr>
              <a:t>概要</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2</a:t>
            </a:r>
            <a:r>
              <a:rPr lang="ja-JP" altLang="en-US" dirty="0">
                <a:solidFill>
                  <a:schemeClr val="tx1"/>
                </a:solidFill>
              </a:rPr>
              <a:t>　池井　寧</a:t>
            </a:r>
            <a:r>
              <a:rPr lang="en-US" altLang="ja-JP" baseline="30000" dirty="0">
                <a:solidFill>
                  <a:schemeClr val="tx1"/>
                </a:solidFill>
              </a:rPr>
              <a:t>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
        <p:nvSpPr>
          <p:cNvPr id="7" name="テキスト ボックス 6">
            <a:extLst>
              <a:ext uri="{FF2B5EF4-FFF2-40B4-BE49-F238E27FC236}">
                <a16:creationId xmlns:a16="http://schemas.microsoft.com/office/drawing/2014/main" id="{AD9D8017-5A66-E03F-BD42-6DED720DC8EB}"/>
              </a:ext>
            </a:extLst>
          </p:cNvPr>
          <p:cNvSpPr txBox="1"/>
          <p:nvPr/>
        </p:nvSpPr>
        <p:spPr>
          <a:xfrm>
            <a:off x="149552" y="4525201"/>
            <a:ext cx="10861704" cy="400110"/>
          </a:xfrm>
          <a:prstGeom prst="rect">
            <a:avLst/>
          </a:prstGeom>
          <a:noFill/>
        </p:spPr>
        <p:txBody>
          <a:bodyPr wrap="square">
            <a:spAutoFit/>
          </a:bodyPr>
          <a:lstStyle/>
          <a:p>
            <a:r>
              <a:rPr lang="ja-JP" altLang="en-US" sz="2000" b="1" dirty="0"/>
              <a:t>キーワード  </a:t>
            </a:r>
            <a:r>
              <a:rPr kumimoji="1" lang="ja-JP" altLang="en-US" sz="2000" dirty="0">
                <a:solidFill>
                  <a:schemeClr val="tx1"/>
                </a:solidFill>
              </a:rPr>
              <a:t>テレプレゼンス，多空間体験，複数ロボット，身体認知，バーチャルリアリティ</a:t>
            </a:r>
            <a:endParaRPr lang="ja-JP" altLang="en-US" sz="2000" dirty="0"/>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801D0-701E-1E20-C0D7-9E9400E3C70C}"/>
              </a:ext>
            </a:extLst>
          </p:cNvPr>
          <p:cNvSpPr>
            <a:spLocks noGrp="1"/>
          </p:cNvSpPr>
          <p:nvPr>
            <p:ph type="title"/>
          </p:nvPr>
        </p:nvSpPr>
        <p:spPr/>
        <p:txBody>
          <a:bodyPr/>
          <a:lstStyle/>
          <a:p>
            <a:r>
              <a:rPr kumimoji="1" lang="en-US" altLang="ja-JP" dirty="0"/>
              <a:t>B</a:t>
            </a:r>
            <a:r>
              <a:rPr kumimoji="1" lang="ja-JP" altLang="en-US" dirty="0"/>
              <a:t>条件での提示映像</a:t>
            </a:r>
          </a:p>
        </p:txBody>
      </p:sp>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10</a:t>
            </a:fld>
            <a:endParaRPr kumimoji="1" lang="ja-JP" altLang="en-US"/>
          </a:p>
        </p:txBody>
      </p:sp>
      <p:pic>
        <p:nvPicPr>
          <p:cNvPr id="7" name="図 6" descr="タイル張りの部屋&#10;&#10;中程度の精度で自動的に生成された説明">
            <a:extLst>
              <a:ext uri="{FF2B5EF4-FFF2-40B4-BE49-F238E27FC236}">
                <a16:creationId xmlns:a16="http://schemas.microsoft.com/office/drawing/2014/main" id="{8D7248A0-BE2D-0B51-002B-09261154A263}"/>
              </a:ext>
            </a:extLst>
          </p:cNvPr>
          <p:cNvPicPr>
            <a:picLocks noChangeAspect="1"/>
          </p:cNvPicPr>
          <p:nvPr/>
        </p:nvPicPr>
        <p:blipFill rotWithShape="1">
          <a:blip r:embed="rId2">
            <a:extLst>
              <a:ext uri="{28A0092B-C50C-407E-A947-70E740481C1C}">
                <a14:useLocalDpi xmlns:a14="http://schemas.microsoft.com/office/drawing/2010/main" val="0"/>
              </a:ext>
            </a:extLst>
          </a:blip>
          <a:srcRect r="1367"/>
          <a:stretch/>
        </p:blipFill>
        <p:spPr>
          <a:xfrm>
            <a:off x="2076161" y="4899379"/>
            <a:ext cx="1651888" cy="1198270"/>
          </a:xfrm>
          <a:prstGeom prst="rect">
            <a:avLst/>
          </a:prstGeom>
        </p:spPr>
      </p:pic>
      <p:pic>
        <p:nvPicPr>
          <p:cNvPr id="8" name="図 7" descr="床, 屋内, 座る, テーブル が含まれている画像&#10;&#10;自動的に生成された説明">
            <a:extLst>
              <a:ext uri="{FF2B5EF4-FFF2-40B4-BE49-F238E27FC236}">
                <a16:creationId xmlns:a16="http://schemas.microsoft.com/office/drawing/2014/main" id="{6C1F2A47-0BE4-64AF-0295-50248C915FC2}"/>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747" t="5162" r="1547" b="-180"/>
          <a:stretch/>
        </p:blipFill>
        <p:spPr>
          <a:xfrm>
            <a:off x="1170892" y="3217503"/>
            <a:ext cx="1651126" cy="1198269"/>
          </a:xfrm>
          <a:prstGeom prst="rect">
            <a:avLst/>
          </a:prstGeom>
        </p:spPr>
      </p:pic>
      <p:pic>
        <p:nvPicPr>
          <p:cNvPr id="9" name="図 8" descr="屋内, グリーン, 座る, テーブル が含まれている画像&#10;&#10;自動的に生成された説明">
            <a:extLst>
              <a:ext uri="{FF2B5EF4-FFF2-40B4-BE49-F238E27FC236}">
                <a16:creationId xmlns:a16="http://schemas.microsoft.com/office/drawing/2014/main" id="{6DB6E5A7-B920-74F7-A71E-FADBE58CFB84}"/>
              </a:ext>
            </a:extLst>
          </p:cNvPr>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3007745" y="3217503"/>
            <a:ext cx="1651122" cy="1198269"/>
          </a:xfrm>
          <a:prstGeom prst="rect">
            <a:avLst/>
          </a:prstGeom>
        </p:spPr>
      </p:pic>
      <p:sp>
        <p:nvSpPr>
          <p:cNvPr id="12" name="テキスト ボックス 11">
            <a:extLst>
              <a:ext uri="{FF2B5EF4-FFF2-40B4-BE49-F238E27FC236}">
                <a16:creationId xmlns:a16="http://schemas.microsoft.com/office/drawing/2014/main" id="{A9C12B94-31F2-7A81-4A0D-96AA7C7A04C0}"/>
              </a:ext>
            </a:extLst>
          </p:cNvPr>
          <p:cNvSpPr txBox="1"/>
          <p:nvPr/>
        </p:nvSpPr>
        <p:spPr>
          <a:xfrm>
            <a:off x="1433043" y="3001569"/>
            <a:ext cx="1110714" cy="276999"/>
          </a:xfrm>
          <a:prstGeom prst="rect">
            <a:avLst/>
          </a:prstGeom>
          <a:noFill/>
        </p:spPr>
        <p:txBody>
          <a:bodyPr wrap="square" rtlCol="0">
            <a:spAutoFit/>
          </a:bodyPr>
          <a:lstStyle/>
          <a:p>
            <a:r>
              <a:rPr lang="ja-JP" altLang="en-US" sz="1200" b="1" dirty="0"/>
              <a:t>透明度</a:t>
            </a:r>
            <a:r>
              <a:rPr lang="en-US" altLang="ja-JP" sz="1200" b="1" dirty="0"/>
              <a:t>30%</a:t>
            </a:r>
            <a:endParaRPr kumimoji="1" lang="ja-JP" altLang="en-US" sz="1200" b="1" dirty="0"/>
          </a:p>
        </p:txBody>
      </p:sp>
      <p:sp>
        <p:nvSpPr>
          <p:cNvPr id="13" name="テキスト ボックス 12">
            <a:extLst>
              <a:ext uri="{FF2B5EF4-FFF2-40B4-BE49-F238E27FC236}">
                <a16:creationId xmlns:a16="http://schemas.microsoft.com/office/drawing/2014/main" id="{316E25E4-65CA-FFC5-E0C1-79B62121CF2D}"/>
              </a:ext>
            </a:extLst>
          </p:cNvPr>
          <p:cNvSpPr txBox="1"/>
          <p:nvPr/>
        </p:nvSpPr>
        <p:spPr>
          <a:xfrm>
            <a:off x="3277310" y="3001569"/>
            <a:ext cx="1110714"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14" name="テキスト ボックス 13">
            <a:extLst>
              <a:ext uri="{FF2B5EF4-FFF2-40B4-BE49-F238E27FC236}">
                <a16:creationId xmlns:a16="http://schemas.microsoft.com/office/drawing/2014/main" id="{8474740B-10DC-572F-E281-CF5DD08A8CE6}"/>
              </a:ext>
            </a:extLst>
          </p:cNvPr>
          <p:cNvSpPr txBox="1"/>
          <p:nvPr/>
        </p:nvSpPr>
        <p:spPr>
          <a:xfrm>
            <a:off x="2620362" y="4486789"/>
            <a:ext cx="563486" cy="307777"/>
          </a:xfrm>
          <a:prstGeom prst="rect">
            <a:avLst/>
          </a:prstGeom>
          <a:noFill/>
        </p:spPr>
        <p:txBody>
          <a:bodyPr wrap="square" rtlCol="0">
            <a:spAutoFit/>
          </a:bodyPr>
          <a:lstStyle/>
          <a:p>
            <a:r>
              <a:rPr lang="ja-JP" altLang="en-US" sz="1400" b="1" dirty="0"/>
              <a:t>合成</a:t>
            </a:r>
            <a:endParaRPr kumimoji="1" lang="ja-JP" altLang="en-US" sz="1400" b="1" dirty="0"/>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5">
            <a:extLst>
              <a:ext uri="{28A0092B-C50C-407E-A947-70E740481C1C}">
                <a14:useLocalDpi xmlns:a14="http://schemas.microsoft.com/office/drawing/2010/main" val="0"/>
              </a:ext>
            </a:extLst>
          </a:blip>
          <a:srcRect l="11391" t="-4" r="20688" b="4"/>
          <a:stretch/>
        </p:blipFill>
        <p:spPr>
          <a:xfrm>
            <a:off x="1170892" y="1219026"/>
            <a:ext cx="1652400" cy="1366677"/>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6">
            <a:extLst>
              <a:ext uri="{28A0092B-C50C-407E-A947-70E740481C1C}">
                <a14:useLocalDpi xmlns:a14="http://schemas.microsoft.com/office/drawing/2010/main" val="0"/>
              </a:ext>
            </a:extLst>
          </a:blip>
          <a:srcRect l="24375" t="15472" r="24842" b="9752"/>
          <a:stretch/>
        </p:blipFill>
        <p:spPr>
          <a:xfrm>
            <a:off x="3006467" y="1218945"/>
            <a:ext cx="1652400" cy="1366758"/>
          </a:xfrm>
          <a:prstGeom prst="rect">
            <a:avLst/>
          </a:prstGeom>
        </p:spPr>
      </p:pic>
      <p:sp>
        <p:nvSpPr>
          <p:cNvPr id="18" name="楕円 17">
            <a:extLst>
              <a:ext uri="{FF2B5EF4-FFF2-40B4-BE49-F238E27FC236}">
                <a16:creationId xmlns:a16="http://schemas.microsoft.com/office/drawing/2014/main" id="{44D67BE4-8933-82BB-0E0A-ABA182B1A9D7}"/>
              </a:ext>
            </a:extLst>
          </p:cNvPr>
          <p:cNvSpPr/>
          <p:nvPr/>
        </p:nvSpPr>
        <p:spPr>
          <a:xfrm>
            <a:off x="1684867" y="1486023"/>
            <a:ext cx="883920" cy="1087080"/>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71F6552-B3DC-2870-C782-7826C4D0A44F}"/>
              </a:ext>
            </a:extLst>
          </p:cNvPr>
          <p:cNvCxnSpPr>
            <a:cxnSpLocks/>
            <a:stCxn id="8" idx="2"/>
            <a:endCxn id="7" idx="0"/>
          </p:cNvCxnSpPr>
          <p:nvPr/>
        </p:nvCxnSpPr>
        <p:spPr>
          <a:xfrm>
            <a:off x="1996455" y="4415772"/>
            <a:ext cx="905650" cy="483607"/>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CE4CD142-EAAF-87D5-5F75-09282A69D36F}"/>
              </a:ext>
            </a:extLst>
          </p:cNvPr>
          <p:cNvCxnSpPr>
            <a:cxnSpLocks/>
            <a:stCxn id="9" idx="2"/>
            <a:endCxn id="7" idx="0"/>
          </p:cNvCxnSpPr>
          <p:nvPr/>
        </p:nvCxnSpPr>
        <p:spPr>
          <a:xfrm flipH="1">
            <a:off x="2902105" y="4415772"/>
            <a:ext cx="931201" cy="483607"/>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E81D024F-DB44-CA0E-31B0-D037D805E1FD}"/>
              </a:ext>
            </a:extLst>
          </p:cNvPr>
          <p:cNvSpPr txBox="1"/>
          <p:nvPr/>
        </p:nvSpPr>
        <p:spPr>
          <a:xfrm>
            <a:off x="1896462" y="2564441"/>
            <a:ext cx="723900" cy="307777"/>
          </a:xfrm>
          <a:prstGeom prst="rect">
            <a:avLst/>
          </a:prstGeom>
          <a:noFill/>
        </p:spPr>
        <p:txBody>
          <a:bodyPr wrap="square" rtlCol="0">
            <a:spAutoFit/>
          </a:bodyPr>
          <a:lstStyle/>
          <a:p>
            <a:r>
              <a:rPr lang="ja-JP" altLang="en-US" sz="1400" b="1" dirty="0">
                <a:solidFill>
                  <a:srgbClr val="FF0000"/>
                </a:solidFill>
              </a:rPr>
              <a:t>操作</a:t>
            </a:r>
            <a:endParaRPr kumimoji="1" lang="ja-JP" altLang="en-US" sz="1400" b="1" dirty="0">
              <a:solidFill>
                <a:srgbClr val="FF0000"/>
              </a:solidFill>
            </a:endParaRPr>
          </a:p>
        </p:txBody>
      </p:sp>
      <p:sp>
        <p:nvSpPr>
          <p:cNvPr id="23" name="正方形/長方形 22">
            <a:extLst>
              <a:ext uri="{FF2B5EF4-FFF2-40B4-BE49-F238E27FC236}">
                <a16:creationId xmlns:a16="http://schemas.microsoft.com/office/drawing/2014/main" id="{42FD6731-6FD9-33F6-7C3D-E723F2644C46}"/>
              </a:ext>
            </a:extLst>
          </p:cNvPr>
          <p:cNvSpPr/>
          <p:nvPr/>
        </p:nvSpPr>
        <p:spPr>
          <a:xfrm>
            <a:off x="5816600" y="1257300"/>
            <a:ext cx="5537200" cy="4840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ここに</a:t>
            </a:r>
            <a:r>
              <a:rPr lang="en-US" altLang="ja-JP" dirty="0"/>
              <a:t>Quest2</a:t>
            </a:r>
            <a:r>
              <a:rPr lang="ja-JP" altLang="en-US" dirty="0"/>
              <a:t>でみた映像を動画で載せる</a:t>
            </a:r>
            <a:endParaRPr kumimoji="1" lang="ja-JP" altLang="en-US" dirty="0"/>
          </a:p>
        </p:txBody>
      </p:sp>
    </p:spTree>
    <p:extLst>
      <p:ext uri="{BB962C8B-B14F-4D97-AF65-F5344CB8AC3E}">
        <p14:creationId xmlns:p14="http://schemas.microsoft.com/office/powerpoint/2010/main" val="418455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F8C4-530C-B58B-E62B-1FA224FC03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6049ACE-790A-1289-8ADA-5C93DF641306}"/>
              </a:ext>
            </a:extLst>
          </p:cNvPr>
          <p:cNvSpPr>
            <a:spLocks noGrp="1"/>
          </p:cNvSpPr>
          <p:nvPr>
            <p:ph type="title"/>
          </p:nvPr>
        </p:nvSpPr>
        <p:spPr/>
        <p:txBody>
          <a:bodyPr/>
          <a:lstStyle/>
          <a:p>
            <a:r>
              <a:rPr kumimoji="1" lang="en-US" altLang="ja-JP" dirty="0"/>
              <a:t>B</a:t>
            </a:r>
            <a:r>
              <a:rPr kumimoji="1" lang="ja-JP" altLang="en-US" dirty="0"/>
              <a:t>条件での提示映像</a:t>
            </a:r>
          </a:p>
        </p:txBody>
      </p:sp>
      <p:sp>
        <p:nvSpPr>
          <p:cNvPr id="4" name="日付プレースホルダー 3">
            <a:extLst>
              <a:ext uri="{FF2B5EF4-FFF2-40B4-BE49-F238E27FC236}">
                <a16:creationId xmlns:a16="http://schemas.microsoft.com/office/drawing/2014/main" id="{189D31A5-4717-BDA6-EDA6-AB8BFC3B0A3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098272BD-6BA9-4097-0556-AB40C8ED714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6ED3E3E5-A9DF-AC84-BFB9-831341F14CFB}"/>
              </a:ext>
            </a:extLst>
          </p:cNvPr>
          <p:cNvSpPr>
            <a:spLocks noGrp="1"/>
          </p:cNvSpPr>
          <p:nvPr>
            <p:ph type="sldNum" sz="quarter" idx="12"/>
          </p:nvPr>
        </p:nvSpPr>
        <p:spPr/>
        <p:txBody>
          <a:bodyPr/>
          <a:lstStyle/>
          <a:p>
            <a:fld id="{28498C4A-281D-456F-B1B5-DFF3FFC7FCB3}"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38A55112-C3EC-D706-34C1-45A3DC218B6B}"/>
              </a:ext>
            </a:extLst>
          </p:cNvPr>
          <p:cNvSpPr txBox="1"/>
          <p:nvPr/>
        </p:nvSpPr>
        <p:spPr>
          <a:xfrm>
            <a:off x="1433043" y="3001569"/>
            <a:ext cx="1110714"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13" name="テキスト ボックス 12">
            <a:extLst>
              <a:ext uri="{FF2B5EF4-FFF2-40B4-BE49-F238E27FC236}">
                <a16:creationId xmlns:a16="http://schemas.microsoft.com/office/drawing/2014/main" id="{8FA43984-950A-ED51-65C0-D0F518818A24}"/>
              </a:ext>
            </a:extLst>
          </p:cNvPr>
          <p:cNvSpPr txBox="1"/>
          <p:nvPr/>
        </p:nvSpPr>
        <p:spPr>
          <a:xfrm>
            <a:off x="3277310" y="3001569"/>
            <a:ext cx="1110714" cy="276999"/>
          </a:xfrm>
          <a:prstGeom prst="rect">
            <a:avLst/>
          </a:prstGeom>
          <a:noFill/>
        </p:spPr>
        <p:txBody>
          <a:bodyPr wrap="square" rtlCol="0">
            <a:spAutoFit/>
          </a:bodyPr>
          <a:lstStyle/>
          <a:p>
            <a:r>
              <a:rPr lang="ja-JP" altLang="en-US" sz="1200" b="1" dirty="0"/>
              <a:t>透明度</a:t>
            </a:r>
            <a:r>
              <a:rPr lang="en-US" altLang="ja-JP" sz="1200" b="1" dirty="0"/>
              <a:t>30%</a:t>
            </a:r>
            <a:endParaRPr kumimoji="1" lang="ja-JP" altLang="en-US" sz="1200" b="1" dirty="0"/>
          </a:p>
        </p:txBody>
      </p:sp>
      <p:sp>
        <p:nvSpPr>
          <p:cNvPr id="14" name="テキスト ボックス 13">
            <a:extLst>
              <a:ext uri="{FF2B5EF4-FFF2-40B4-BE49-F238E27FC236}">
                <a16:creationId xmlns:a16="http://schemas.microsoft.com/office/drawing/2014/main" id="{99DFF80D-36C3-A96E-8F49-F99839FA164E}"/>
              </a:ext>
            </a:extLst>
          </p:cNvPr>
          <p:cNvSpPr txBox="1"/>
          <p:nvPr/>
        </p:nvSpPr>
        <p:spPr>
          <a:xfrm>
            <a:off x="2620362" y="4486789"/>
            <a:ext cx="563486" cy="307777"/>
          </a:xfrm>
          <a:prstGeom prst="rect">
            <a:avLst/>
          </a:prstGeom>
          <a:noFill/>
        </p:spPr>
        <p:txBody>
          <a:bodyPr wrap="square" rtlCol="0">
            <a:spAutoFit/>
          </a:bodyPr>
          <a:lstStyle/>
          <a:p>
            <a:r>
              <a:rPr lang="ja-JP" altLang="en-US" sz="1400" b="1" dirty="0"/>
              <a:t>合成</a:t>
            </a:r>
            <a:endParaRPr kumimoji="1" lang="ja-JP" altLang="en-US" sz="1400" b="1" dirty="0"/>
          </a:p>
        </p:txBody>
      </p:sp>
      <p:pic>
        <p:nvPicPr>
          <p:cNvPr id="16" name="図 15" descr="屋内, 部屋, 建物, テーブル が含まれている画像&#10;&#10;自動的に生成された説明">
            <a:extLst>
              <a:ext uri="{FF2B5EF4-FFF2-40B4-BE49-F238E27FC236}">
                <a16:creationId xmlns:a16="http://schemas.microsoft.com/office/drawing/2014/main" id="{A53EBFDD-8C6A-5C03-15E9-7AAD08CFDA89}"/>
              </a:ext>
            </a:extLst>
          </p:cNvPr>
          <p:cNvPicPr>
            <a:picLocks noChangeAspect="1"/>
          </p:cNvPicPr>
          <p:nvPr/>
        </p:nvPicPr>
        <p:blipFill rotWithShape="1">
          <a:blip r:embed="rId2">
            <a:extLst>
              <a:ext uri="{28A0092B-C50C-407E-A947-70E740481C1C}">
                <a14:useLocalDpi xmlns:a14="http://schemas.microsoft.com/office/drawing/2010/main" val="0"/>
              </a:ext>
            </a:extLst>
          </a:blip>
          <a:srcRect l="11391" t="-4" r="20688" b="4"/>
          <a:stretch/>
        </p:blipFill>
        <p:spPr>
          <a:xfrm>
            <a:off x="1170892" y="1219026"/>
            <a:ext cx="1652400" cy="1366677"/>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4D9F5967-3513-D272-EBE6-522DA47BB106}"/>
              </a:ext>
            </a:extLst>
          </p:cNvPr>
          <p:cNvPicPr>
            <a:picLocks noChangeAspect="1"/>
          </p:cNvPicPr>
          <p:nvPr/>
        </p:nvPicPr>
        <p:blipFill rotWithShape="1">
          <a:blip r:embed="rId3">
            <a:extLst>
              <a:ext uri="{28A0092B-C50C-407E-A947-70E740481C1C}">
                <a14:useLocalDpi xmlns:a14="http://schemas.microsoft.com/office/drawing/2010/main" val="0"/>
              </a:ext>
            </a:extLst>
          </a:blip>
          <a:srcRect l="24375" t="15472" r="24842" b="9752"/>
          <a:stretch/>
        </p:blipFill>
        <p:spPr>
          <a:xfrm>
            <a:off x="3006467" y="1218945"/>
            <a:ext cx="1652400" cy="1366758"/>
          </a:xfrm>
          <a:prstGeom prst="rect">
            <a:avLst/>
          </a:prstGeom>
        </p:spPr>
      </p:pic>
      <p:sp>
        <p:nvSpPr>
          <p:cNvPr id="19" name="テキスト ボックス 18">
            <a:extLst>
              <a:ext uri="{FF2B5EF4-FFF2-40B4-BE49-F238E27FC236}">
                <a16:creationId xmlns:a16="http://schemas.microsoft.com/office/drawing/2014/main" id="{3E3E374E-EEDD-C69B-F06D-76C2FCA1CE67}"/>
              </a:ext>
            </a:extLst>
          </p:cNvPr>
          <p:cNvSpPr txBox="1"/>
          <p:nvPr/>
        </p:nvSpPr>
        <p:spPr>
          <a:xfrm>
            <a:off x="3794477" y="2590509"/>
            <a:ext cx="723900" cy="307777"/>
          </a:xfrm>
          <a:prstGeom prst="rect">
            <a:avLst/>
          </a:prstGeom>
          <a:noFill/>
        </p:spPr>
        <p:txBody>
          <a:bodyPr wrap="square" rtlCol="0">
            <a:spAutoFit/>
          </a:bodyPr>
          <a:lstStyle/>
          <a:p>
            <a:r>
              <a:rPr lang="ja-JP" altLang="en-US" sz="1400" b="1" dirty="0">
                <a:solidFill>
                  <a:srgbClr val="FF0000"/>
                </a:solidFill>
              </a:rPr>
              <a:t>操作</a:t>
            </a:r>
            <a:endParaRPr kumimoji="1" lang="ja-JP" altLang="en-US" sz="1400" b="1" dirty="0">
              <a:solidFill>
                <a:srgbClr val="FF0000"/>
              </a:solidFill>
            </a:endParaRPr>
          </a:p>
        </p:txBody>
      </p:sp>
      <p:cxnSp>
        <p:nvCxnSpPr>
          <p:cNvPr id="11" name="直線矢印コネクタ 10">
            <a:extLst>
              <a:ext uri="{FF2B5EF4-FFF2-40B4-BE49-F238E27FC236}">
                <a16:creationId xmlns:a16="http://schemas.microsoft.com/office/drawing/2014/main" id="{A48F2749-BE2F-69A7-136F-5BA8EFF9F83A}"/>
              </a:ext>
            </a:extLst>
          </p:cNvPr>
          <p:cNvCxnSpPr>
            <a:cxnSpLocks/>
          </p:cNvCxnSpPr>
          <p:nvPr/>
        </p:nvCxnSpPr>
        <p:spPr>
          <a:xfrm>
            <a:off x="1996455" y="4415772"/>
            <a:ext cx="905650" cy="483607"/>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6C9852AD-92A1-486F-599B-43AB3F3B32DE}"/>
              </a:ext>
            </a:extLst>
          </p:cNvPr>
          <p:cNvCxnSpPr>
            <a:cxnSpLocks/>
          </p:cNvCxnSpPr>
          <p:nvPr/>
        </p:nvCxnSpPr>
        <p:spPr>
          <a:xfrm flipH="1">
            <a:off x="2902105" y="4415772"/>
            <a:ext cx="931201" cy="483607"/>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3" name="図 2" descr="屋内, グリーン, 建物, 床 が含まれている画像&#10;&#10;自動的に生成された説明">
            <a:extLst>
              <a:ext uri="{FF2B5EF4-FFF2-40B4-BE49-F238E27FC236}">
                <a16:creationId xmlns:a16="http://schemas.microsoft.com/office/drawing/2014/main" id="{73EA8AA0-8EB3-DB02-04E8-AD411ADF8997}"/>
              </a:ext>
            </a:extLst>
          </p:cNvPr>
          <p:cNvPicPr>
            <a:picLocks noChangeAspect="1"/>
          </p:cNvPicPr>
          <p:nvPr/>
        </p:nvPicPr>
        <p:blipFill rotWithShape="1">
          <a:blip r:embed="rId4">
            <a:extLst>
              <a:ext uri="{28A0092B-C50C-407E-A947-70E740481C1C}">
                <a14:useLocalDpi xmlns:a14="http://schemas.microsoft.com/office/drawing/2010/main" val="0"/>
              </a:ext>
            </a:extLst>
          </a:blip>
          <a:srcRect l="1582" t="465" r="257" b="3050"/>
          <a:stretch/>
        </p:blipFill>
        <p:spPr>
          <a:xfrm>
            <a:off x="2075780" y="4900085"/>
            <a:ext cx="1651888" cy="1197564"/>
          </a:xfrm>
          <a:prstGeom prst="rect">
            <a:avLst/>
          </a:prstGeom>
        </p:spPr>
      </p:pic>
      <p:pic>
        <p:nvPicPr>
          <p:cNvPr id="15" name="図 14" descr="床, 屋内, 座る, テーブル が含まれている画像&#10;&#10;自動的に生成された説明">
            <a:extLst>
              <a:ext uri="{FF2B5EF4-FFF2-40B4-BE49-F238E27FC236}">
                <a16:creationId xmlns:a16="http://schemas.microsoft.com/office/drawing/2014/main" id="{F08A54B8-DE0E-DAD8-1C83-17DEEBC51072}"/>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l="747" t="5162" r="1547" b="-180"/>
          <a:stretch/>
        </p:blipFill>
        <p:spPr>
          <a:xfrm>
            <a:off x="1170892" y="3217502"/>
            <a:ext cx="1651126" cy="1198269"/>
          </a:xfrm>
          <a:prstGeom prst="rect">
            <a:avLst/>
          </a:prstGeom>
        </p:spPr>
      </p:pic>
      <p:pic>
        <p:nvPicPr>
          <p:cNvPr id="20" name="図 19" descr="屋内, グリーン, 座る, テーブル が含まれている画像&#10;&#10;自動的に生成された説明">
            <a:extLst>
              <a:ext uri="{FF2B5EF4-FFF2-40B4-BE49-F238E27FC236}">
                <a16:creationId xmlns:a16="http://schemas.microsoft.com/office/drawing/2014/main" id="{D4D974F0-7516-E432-CE76-740768567C27}"/>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3007106" y="3217502"/>
            <a:ext cx="1651122" cy="1198269"/>
          </a:xfrm>
          <a:prstGeom prst="rect">
            <a:avLst/>
          </a:prstGeom>
        </p:spPr>
      </p:pic>
      <p:sp>
        <p:nvSpPr>
          <p:cNvPr id="21" name="楕円 20">
            <a:extLst>
              <a:ext uri="{FF2B5EF4-FFF2-40B4-BE49-F238E27FC236}">
                <a16:creationId xmlns:a16="http://schemas.microsoft.com/office/drawing/2014/main" id="{BE2F016F-594E-2FEA-8499-DC8828B4E3AC}"/>
              </a:ext>
            </a:extLst>
          </p:cNvPr>
          <p:cNvSpPr/>
          <p:nvPr/>
        </p:nvSpPr>
        <p:spPr>
          <a:xfrm>
            <a:off x="3581400" y="1498624"/>
            <a:ext cx="883920" cy="1087080"/>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157BDA7-4034-FBB7-6D48-EE1AEC4AC35C}"/>
              </a:ext>
            </a:extLst>
          </p:cNvPr>
          <p:cNvSpPr/>
          <p:nvPr/>
        </p:nvSpPr>
        <p:spPr>
          <a:xfrm>
            <a:off x="5816600" y="1257300"/>
            <a:ext cx="5537200" cy="4840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ここに</a:t>
            </a:r>
            <a:r>
              <a:rPr lang="en-US" altLang="ja-JP" dirty="0"/>
              <a:t>Quest2</a:t>
            </a:r>
            <a:r>
              <a:rPr lang="ja-JP" altLang="en-US" dirty="0"/>
              <a:t>でみた映像を動画で載せる</a:t>
            </a:r>
            <a:endParaRPr kumimoji="1" lang="ja-JP" altLang="en-US" dirty="0"/>
          </a:p>
        </p:txBody>
      </p:sp>
    </p:spTree>
    <p:extLst>
      <p:ext uri="{BB962C8B-B14F-4D97-AF65-F5344CB8AC3E}">
        <p14:creationId xmlns:p14="http://schemas.microsoft.com/office/powerpoint/2010/main" val="2000672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6DE90-88F4-9D23-6047-FDCD75626AA7}"/>
              </a:ext>
            </a:extLst>
          </p:cNvPr>
          <p:cNvSpPr>
            <a:spLocks noGrp="1"/>
          </p:cNvSpPr>
          <p:nvPr>
            <p:ph type="title"/>
          </p:nvPr>
        </p:nvSpPr>
        <p:spPr/>
        <p:txBody>
          <a:bodyPr/>
          <a:lstStyle/>
          <a:p>
            <a:r>
              <a:rPr kumimoji="1" lang="en-US" altLang="ja-JP" dirty="0"/>
              <a:t>2</a:t>
            </a:r>
            <a:r>
              <a:rPr lang="ja-JP" altLang="en-US" dirty="0"/>
              <a:t>箇所に同時に存在する感覚強度の</a:t>
            </a:r>
            <a:r>
              <a:rPr kumimoji="1" lang="ja-JP" altLang="en-US" dirty="0"/>
              <a:t>結果</a:t>
            </a:r>
          </a:p>
        </p:txBody>
      </p:sp>
      <p:sp>
        <p:nvSpPr>
          <p:cNvPr id="3" name="コンテンツ プレースホルダー 2">
            <a:extLst>
              <a:ext uri="{FF2B5EF4-FFF2-40B4-BE49-F238E27FC236}">
                <a16:creationId xmlns:a16="http://schemas.microsoft.com/office/drawing/2014/main" id="{D0050AF9-E69D-CD65-AE83-A5C93D33FEAD}"/>
              </a:ext>
            </a:extLst>
          </p:cNvPr>
          <p:cNvSpPr>
            <a:spLocks noGrp="1"/>
          </p:cNvSpPr>
          <p:nvPr>
            <p:ph idx="1"/>
          </p:nvPr>
        </p:nvSpPr>
        <p:spPr/>
        <p:txBody>
          <a:bodyPr/>
          <a:lstStyle/>
          <a:p>
            <a:r>
              <a:rPr kumimoji="1" lang="ja-JP" altLang="en-US" sz="2800" dirty="0"/>
              <a:t>参加者内の</a:t>
            </a:r>
            <a:r>
              <a:rPr lang="ja-JP" altLang="en-US" dirty="0"/>
              <a:t>一元配置</a:t>
            </a:r>
            <a:r>
              <a:rPr kumimoji="1" lang="ja-JP" altLang="en-US" sz="2800" dirty="0"/>
              <a:t>分散分析の結果</a:t>
            </a:r>
            <a:r>
              <a:rPr lang="ja-JP" altLang="en-US" dirty="0"/>
              <a:t>，</a:t>
            </a:r>
            <a:r>
              <a:rPr lang="en-US" altLang="ja-JP" dirty="0"/>
              <a:t>1%</a:t>
            </a:r>
            <a:r>
              <a:rPr lang="ja-JP" altLang="en-US" dirty="0"/>
              <a:t>の有意水準において水準間 </a:t>
            </a:r>
            <a:r>
              <a:rPr lang="en-US" altLang="ja-JP" dirty="0"/>
              <a:t>(</a:t>
            </a:r>
            <a:r>
              <a:rPr kumimoji="1" lang="en-US" altLang="ja-JP" sz="2800" dirty="0"/>
              <a:t>A, B, C) </a:t>
            </a:r>
            <a:r>
              <a:rPr kumimoji="1" lang="ja-JP" altLang="en-US" sz="2800" dirty="0"/>
              <a:t>は有意な主効果が認められた</a:t>
            </a:r>
            <a:br>
              <a:rPr kumimoji="1" lang="en-US" altLang="ja-JP" sz="2800" dirty="0"/>
            </a:br>
            <a:r>
              <a:rPr kumimoji="1" lang="en-US" altLang="ja-JP" sz="2800" dirty="0"/>
              <a:t>(F(2, 28)=6.229, p=0.005)</a:t>
            </a:r>
            <a:r>
              <a:rPr kumimoji="1" lang="ja-JP" altLang="en-US" sz="2800" dirty="0"/>
              <a:t>．</a:t>
            </a:r>
            <a:endParaRPr lang="en-US" altLang="ja-JP" dirty="0"/>
          </a:p>
          <a:p>
            <a:r>
              <a:rPr kumimoji="1" lang="ja-JP" altLang="en-US" sz="2800" dirty="0"/>
              <a:t>両側</a:t>
            </a:r>
            <a:r>
              <a:rPr kumimoji="1" lang="en-US" altLang="ja-JP" sz="2800" dirty="0"/>
              <a:t>t</a:t>
            </a:r>
            <a:r>
              <a:rPr kumimoji="1" lang="ja-JP" altLang="en-US" sz="2800" dirty="0"/>
              <a:t>検定による多重比較（</a:t>
            </a:r>
            <a:r>
              <a:rPr kumimoji="1" lang="en-US" altLang="ja-JP" sz="2800" dirty="0"/>
              <a:t>Holm</a:t>
            </a:r>
            <a:r>
              <a:rPr kumimoji="1" lang="ja-JP" altLang="en-US" sz="2800" dirty="0"/>
              <a:t>法</a:t>
            </a:r>
            <a:r>
              <a:rPr kumimoji="1" lang="en-US" altLang="ja-JP" sz="2800" dirty="0"/>
              <a:t>5%</a:t>
            </a:r>
            <a:r>
              <a:rPr kumimoji="1" lang="ja-JP" altLang="en-US" sz="2800" dirty="0"/>
              <a:t>水準）では，</a:t>
            </a:r>
            <a:r>
              <a:rPr kumimoji="1" lang="en-US" altLang="ja-JP" sz="2800" dirty="0"/>
              <a:t>A&lt;B </a:t>
            </a:r>
            <a:r>
              <a:rPr lang="en-US" altLang="ja-JP" dirty="0"/>
              <a:t>(</a:t>
            </a:r>
            <a:r>
              <a:rPr kumimoji="1" lang="en-US" altLang="ja-JP" sz="2800" dirty="0"/>
              <a:t>p&lt;0.0167</a:t>
            </a:r>
            <a:r>
              <a:rPr lang="en-US" altLang="ja-JP" dirty="0"/>
              <a:t>), C&lt;B (p=0.0250), A</a:t>
            </a:r>
            <a:r>
              <a:rPr lang="ja-JP" altLang="en-US" dirty="0"/>
              <a:t>≦</a:t>
            </a:r>
            <a:r>
              <a:rPr lang="en-US" altLang="ja-JP" dirty="0"/>
              <a:t>C (p=0.0500)</a:t>
            </a:r>
            <a:r>
              <a:rPr lang="ja-JP" altLang="en-US" dirty="0"/>
              <a:t> </a:t>
            </a:r>
            <a:r>
              <a:rPr kumimoji="1" lang="ja-JP" altLang="en-US" sz="2800" dirty="0"/>
              <a:t>となった．</a:t>
            </a:r>
            <a:endParaRPr kumimoji="1" lang="en-US" altLang="ja-JP" sz="2800" dirty="0"/>
          </a:p>
        </p:txBody>
      </p:sp>
      <p:sp>
        <p:nvSpPr>
          <p:cNvPr id="4" name="日付プレースホルダー 3">
            <a:extLst>
              <a:ext uri="{FF2B5EF4-FFF2-40B4-BE49-F238E27FC236}">
                <a16:creationId xmlns:a16="http://schemas.microsoft.com/office/drawing/2014/main" id="{EFE68A15-178F-B828-324E-95FD52DAC050}"/>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5" name="フッター プレースホルダー 4">
            <a:extLst>
              <a:ext uri="{FF2B5EF4-FFF2-40B4-BE49-F238E27FC236}">
                <a16:creationId xmlns:a16="http://schemas.microsoft.com/office/drawing/2014/main" id="{6D9E760E-8D5B-983A-9A00-A037A05AF69A}"/>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endParaRPr kumimoji="1" lang="ja-JP" altLang="en-US" dirty="0"/>
          </a:p>
        </p:txBody>
      </p:sp>
      <p:sp>
        <p:nvSpPr>
          <p:cNvPr id="6" name="スライド番号プレースホルダー 5">
            <a:extLst>
              <a:ext uri="{FF2B5EF4-FFF2-40B4-BE49-F238E27FC236}">
                <a16:creationId xmlns:a16="http://schemas.microsoft.com/office/drawing/2014/main" id="{EBC13A73-A2CD-60E6-B938-7F0399FA02E2}"/>
              </a:ext>
            </a:extLst>
          </p:cNvPr>
          <p:cNvSpPr>
            <a:spLocks noGrp="1"/>
          </p:cNvSpPr>
          <p:nvPr>
            <p:ph type="sldNum" sz="quarter" idx="12"/>
          </p:nvPr>
        </p:nvSpPr>
        <p:spPr/>
        <p:txBody>
          <a:bodyPr/>
          <a:lstStyle/>
          <a:p>
            <a:fld id="{28498C4A-281D-456F-B1B5-DFF3FFC7FCB3}" type="slidenum">
              <a:rPr kumimoji="1" lang="ja-JP" altLang="en-US" smtClean="0"/>
              <a:t>12</a:t>
            </a:fld>
            <a:endParaRPr kumimoji="1" lang="ja-JP" altLang="en-US"/>
          </a:p>
        </p:txBody>
      </p:sp>
      <p:pic>
        <p:nvPicPr>
          <p:cNvPr id="8" name="グラフィックス 7">
            <a:extLst>
              <a:ext uri="{FF2B5EF4-FFF2-40B4-BE49-F238E27FC236}">
                <a16:creationId xmlns:a16="http://schemas.microsoft.com/office/drawing/2014/main" id="{88900C03-3922-A595-0BA2-82180676CF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37763" y="3174061"/>
            <a:ext cx="5102257" cy="2843575"/>
          </a:xfrm>
          <a:prstGeom prst="rect">
            <a:avLst/>
          </a:prstGeom>
        </p:spPr>
      </p:pic>
      <p:cxnSp>
        <p:nvCxnSpPr>
          <p:cNvPr id="10" name="コネクタ: カギ線 9">
            <a:extLst>
              <a:ext uri="{FF2B5EF4-FFF2-40B4-BE49-F238E27FC236}">
                <a16:creationId xmlns:a16="http://schemas.microsoft.com/office/drawing/2014/main" id="{C6B847D1-DD10-BEC3-4627-347F435FE25A}"/>
              </a:ext>
            </a:extLst>
          </p:cNvPr>
          <p:cNvCxnSpPr>
            <a:cxnSpLocks/>
          </p:cNvCxnSpPr>
          <p:nvPr/>
        </p:nvCxnSpPr>
        <p:spPr>
          <a:xfrm rot="5400000" flipH="1" flipV="1">
            <a:off x="5336187" y="3958826"/>
            <a:ext cx="551085" cy="1559754"/>
          </a:xfrm>
          <a:prstGeom prst="bentConnector3">
            <a:avLst>
              <a:gd name="adj1" fmla="val 122244"/>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4F41C34-DD62-32E2-51F9-04EA30961DD1}"/>
              </a:ext>
            </a:extLst>
          </p:cNvPr>
          <p:cNvSpPr txBox="1"/>
          <p:nvPr/>
        </p:nvSpPr>
        <p:spPr>
          <a:xfrm>
            <a:off x="5330808" y="4072764"/>
            <a:ext cx="457200"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2" name="テキスト ボックス 11">
            <a:extLst>
              <a:ext uri="{FF2B5EF4-FFF2-40B4-BE49-F238E27FC236}">
                <a16:creationId xmlns:a16="http://schemas.microsoft.com/office/drawing/2014/main" id="{A6D567EB-2D24-F9DA-F313-78AEC20E5EFA}"/>
              </a:ext>
            </a:extLst>
          </p:cNvPr>
          <p:cNvSpPr txBox="1"/>
          <p:nvPr/>
        </p:nvSpPr>
        <p:spPr>
          <a:xfrm>
            <a:off x="6971190" y="3384831"/>
            <a:ext cx="1974537" cy="400110"/>
          </a:xfrm>
          <a:prstGeom prst="rect">
            <a:avLst/>
          </a:prstGeom>
          <a:noFill/>
        </p:spPr>
        <p:txBody>
          <a:bodyPr wrap="square" rtlCol="0">
            <a:spAutoFit/>
          </a:bodyPr>
          <a:lstStyle/>
          <a:p>
            <a:pPr algn="ctr"/>
            <a:r>
              <a:rPr kumimoji="1" lang="en-US" altLang="ja-JP" sz="2000" b="1" dirty="0"/>
              <a:t>* : p&lt;0.05</a:t>
            </a:r>
            <a:endParaRPr kumimoji="1" lang="ja-JP" altLang="en-US" sz="2000" b="1" dirty="0"/>
          </a:p>
        </p:txBody>
      </p:sp>
      <p:sp>
        <p:nvSpPr>
          <p:cNvPr id="13" name="テキスト ボックス 12">
            <a:extLst>
              <a:ext uri="{FF2B5EF4-FFF2-40B4-BE49-F238E27FC236}">
                <a16:creationId xmlns:a16="http://schemas.microsoft.com/office/drawing/2014/main" id="{B9DF99DF-6F68-0C8D-CCE3-BF1C087A427D}"/>
              </a:ext>
            </a:extLst>
          </p:cNvPr>
          <p:cNvSpPr txBox="1"/>
          <p:nvPr/>
        </p:nvSpPr>
        <p:spPr>
          <a:xfrm>
            <a:off x="3964960" y="5653987"/>
            <a:ext cx="1588423" cy="646331"/>
          </a:xfrm>
          <a:prstGeom prst="rect">
            <a:avLst/>
          </a:prstGeom>
          <a:noFill/>
        </p:spPr>
        <p:txBody>
          <a:bodyPr wrap="square" rtlCol="0">
            <a:spAutoFit/>
          </a:bodyPr>
          <a:lstStyle/>
          <a:p>
            <a:pPr algn="ctr"/>
            <a:r>
              <a:rPr lang="en-US" altLang="ja-JP" b="1" dirty="0"/>
              <a:t>A</a:t>
            </a:r>
            <a:r>
              <a:rPr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16F81A4D-6CF7-5E96-26B2-B33FD1A745DE}"/>
              </a:ext>
            </a:extLst>
          </p:cNvPr>
          <p:cNvSpPr txBox="1"/>
          <p:nvPr/>
        </p:nvSpPr>
        <p:spPr>
          <a:xfrm>
            <a:off x="5118495" y="5653986"/>
            <a:ext cx="2454482" cy="646331"/>
          </a:xfrm>
          <a:prstGeom prst="rect">
            <a:avLst/>
          </a:prstGeom>
          <a:noFill/>
        </p:spPr>
        <p:txBody>
          <a:bodyPr wrap="square" rtlCol="0">
            <a:spAutoFit/>
          </a:bodyPr>
          <a:lstStyle/>
          <a:p>
            <a:pPr algn="ctr"/>
            <a:r>
              <a:rPr lang="en-US" altLang="ja-JP" b="1" dirty="0"/>
              <a:t>B</a:t>
            </a:r>
            <a:r>
              <a:rPr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8C3A1D4-669C-4CF3-2EEA-1A6743FB3F7A}"/>
              </a:ext>
            </a:extLst>
          </p:cNvPr>
          <p:cNvSpPr txBox="1"/>
          <p:nvPr/>
        </p:nvSpPr>
        <p:spPr>
          <a:xfrm>
            <a:off x="6731219" y="5653987"/>
            <a:ext cx="2454482" cy="646331"/>
          </a:xfrm>
          <a:prstGeom prst="rect">
            <a:avLst/>
          </a:prstGeom>
          <a:noFill/>
        </p:spPr>
        <p:txBody>
          <a:bodyPr wrap="square" rtlCol="0">
            <a:spAutoFit/>
          </a:bodyPr>
          <a:lstStyle/>
          <a:p>
            <a:pPr algn="ctr"/>
            <a:r>
              <a:rPr lang="en-US" altLang="ja-JP" b="1" dirty="0"/>
              <a:t>C</a:t>
            </a:r>
            <a:r>
              <a:rPr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テキスト ボックス 15">
            <a:extLst>
              <a:ext uri="{FF2B5EF4-FFF2-40B4-BE49-F238E27FC236}">
                <a16:creationId xmlns:a16="http://schemas.microsoft.com/office/drawing/2014/main" id="{4D87AAAA-8DBE-7D33-8556-C4F5B68AAA3B}"/>
              </a:ext>
            </a:extLst>
          </p:cNvPr>
          <p:cNvSpPr txBox="1"/>
          <p:nvPr/>
        </p:nvSpPr>
        <p:spPr>
          <a:xfrm rot="16200000">
            <a:off x="2108052" y="4310010"/>
            <a:ext cx="2728490" cy="369332"/>
          </a:xfrm>
          <a:prstGeom prst="rect">
            <a:avLst/>
          </a:prstGeom>
          <a:noFill/>
        </p:spPr>
        <p:txBody>
          <a:bodyPr wrap="square" rtlCol="0">
            <a:spAutoFit/>
          </a:bodyPr>
          <a:lstStyle/>
          <a:p>
            <a:pPr algn="ctr"/>
            <a:r>
              <a:rPr kumimoji="1" lang="ja-JP" altLang="en-US" b="1" dirty="0"/>
              <a:t>同時存在感覚強度</a:t>
            </a:r>
            <a:endParaRPr kumimoji="1" lang="en-US" altLang="ja-JP" b="1" dirty="0"/>
          </a:p>
        </p:txBody>
      </p:sp>
      <p:cxnSp>
        <p:nvCxnSpPr>
          <p:cNvPr id="17" name="コネクタ: カギ線 16">
            <a:extLst>
              <a:ext uri="{FF2B5EF4-FFF2-40B4-BE49-F238E27FC236}">
                <a16:creationId xmlns:a16="http://schemas.microsoft.com/office/drawing/2014/main" id="{73846710-FC49-31B7-22FD-52E4D8C341C4}"/>
              </a:ext>
            </a:extLst>
          </p:cNvPr>
          <p:cNvCxnSpPr>
            <a:cxnSpLocks/>
          </p:cNvCxnSpPr>
          <p:nvPr/>
        </p:nvCxnSpPr>
        <p:spPr>
          <a:xfrm rot="16200000" flipH="1">
            <a:off x="6911713" y="3778102"/>
            <a:ext cx="527388" cy="1566106"/>
          </a:xfrm>
          <a:prstGeom prst="bentConnector3">
            <a:avLst>
              <a:gd name="adj1" fmla="val -43346"/>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024FE43A-A8C3-C7D7-7EB3-41C94DBEC015}"/>
              </a:ext>
            </a:extLst>
          </p:cNvPr>
          <p:cNvSpPr txBox="1"/>
          <p:nvPr/>
        </p:nvSpPr>
        <p:spPr>
          <a:xfrm>
            <a:off x="6946807" y="3774239"/>
            <a:ext cx="457200"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Tree>
    <p:extLst>
      <p:ext uri="{BB962C8B-B14F-4D97-AF65-F5344CB8AC3E}">
        <p14:creationId xmlns:p14="http://schemas.microsoft.com/office/powerpoint/2010/main" val="502572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1CB202-871A-846E-8322-F15C1AF75840}"/>
              </a:ext>
            </a:extLst>
          </p:cNvPr>
          <p:cNvSpPr>
            <a:spLocks noGrp="1"/>
          </p:cNvSpPr>
          <p:nvPr>
            <p:ph type="title"/>
          </p:nvPr>
        </p:nvSpPr>
        <p:spPr/>
        <p:txBody>
          <a:bodyPr/>
          <a:lstStyle/>
          <a:p>
            <a:r>
              <a:rPr kumimoji="1" lang="en-US" altLang="ja-JP" dirty="0"/>
              <a:t>2</a:t>
            </a:r>
            <a:r>
              <a:rPr lang="ja-JP" altLang="en-US" dirty="0"/>
              <a:t>箇所に同時に存在する感覚強度の考察</a:t>
            </a:r>
            <a:endParaRPr kumimoji="1" lang="ja-JP" altLang="en-US" dirty="0"/>
          </a:p>
        </p:txBody>
      </p:sp>
      <p:sp>
        <p:nvSpPr>
          <p:cNvPr id="3" name="コンテンツ プレースホルダー 2">
            <a:extLst>
              <a:ext uri="{FF2B5EF4-FFF2-40B4-BE49-F238E27FC236}">
                <a16:creationId xmlns:a16="http://schemas.microsoft.com/office/drawing/2014/main" id="{5588316B-EACC-44E2-ECAE-9F4F90E67AA9}"/>
              </a:ext>
            </a:extLst>
          </p:cNvPr>
          <p:cNvSpPr>
            <a:spLocks noGrp="1"/>
          </p:cNvSpPr>
          <p:nvPr>
            <p:ph idx="1"/>
          </p:nvPr>
        </p:nvSpPr>
        <p:spPr/>
        <p:txBody>
          <a:bodyPr/>
          <a:lstStyle/>
          <a:p>
            <a:r>
              <a:rPr kumimoji="1" lang="ja-JP" altLang="en-US" dirty="0"/>
              <a:t>重畳表示する</a:t>
            </a:r>
            <a:r>
              <a:rPr kumimoji="1" lang="en-US" altLang="ja-JP" dirty="0"/>
              <a:t>B</a:t>
            </a:r>
            <a:r>
              <a:rPr kumimoji="1" lang="ja-JP" altLang="en-US" dirty="0"/>
              <a:t>条件が単独視野の</a:t>
            </a:r>
            <a:r>
              <a:rPr kumimoji="1" lang="en-US" altLang="ja-JP" dirty="0"/>
              <a:t>A</a:t>
            </a:r>
            <a:r>
              <a:rPr kumimoji="1" lang="ja-JP" altLang="en-US" dirty="0"/>
              <a:t>及び</a:t>
            </a:r>
            <a:r>
              <a:rPr kumimoji="1" lang="en-US" altLang="ja-JP" dirty="0"/>
              <a:t>C</a:t>
            </a:r>
            <a:r>
              <a:rPr kumimoji="1" lang="ja-JP" altLang="en-US" dirty="0"/>
              <a:t>条件より明確に高い</a:t>
            </a:r>
            <a:endParaRPr lang="en-US" altLang="ja-JP" dirty="0"/>
          </a:p>
          <a:p>
            <a:pPr lvl="1"/>
            <a:r>
              <a:rPr kumimoji="1" lang="en-US" altLang="ja-JP" dirty="0"/>
              <a:t>B</a:t>
            </a:r>
            <a:r>
              <a:rPr kumimoji="1" lang="ja-JP" altLang="en-US" dirty="0"/>
              <a:t>条件は</a:t>
            </a:r>
            <a:r>
              <a:rPr kumimoji="1" lang="en-US" altLang="ja-JP" dirty="0"/>
              <a:t>2</a:t>
            </a:r>
            <a:r>
              <a:rPr kumimoji="1" lang="ja-JP" altLang="en-US" dirty="0"/>
              <a:t>つの視野映像が異なる濃さで同時に表示されており，</a:t>
            </a:r>
            <a:r>
              <a:rPr lang="en-US" altLang="ja-JP" dirty="0"/>
              <a:t>2</a:t>
            </a:r>
            <a:r>
              <a:rPr lang="ja-JP" altLang="en-US" dirty="0"/>
              <a:t>つの遠隔空間の情報の強度は等価ではなく，視野の空間映像には一貫性もないが，同時に</a:t>
            </a:r>
            <a:r>
              <a:rPr kumimoji="1" lang="ja-JP" altLang="en-US" dirty="0"/>
              <a:t>視覚化することで空間状態の記憶が維持されて，認知的空間</a:t>
            </a:r>
            <a:r>
              <a:rPr lang="ja-JP" altLang="en-US" dirty="0"/>
              <a:t>が</a:t>
            </a:r>
            <a:r>
              <a:rPr kumimoji="1" lang="en-US" altLang="ja-JP" dirty="0"/>
              <a:t>2</a:t>
            </a:r>
            <a:r>
              <a:rPr kumimoji="1" lang="ja-JP" altLang="en-US" dirty="0"/>
              <a:t>個並立しうることを示唆している．</a:t>
            </a:r>
            <a:endParaRPr kumimoji="1" lang="en-US" altLang="ja-JP" dirty="0"/>
          </a:p>
          <a:p>
            <a:r>
              <a:rPr lang="ja-JP" altLang="en-US" dirty="0"/>
              <a:t>手動切替の</a:t>
            </a:r>
            <a:r>
              <a:rPr lang="en-US" altLang="ja-JP" dirty="0"/>
              <a:t>A</a:t>
            </a:r>
            <a:r>
              <a:rPr lang="ja-JP" altLang="en-US" dirty="0"/>
              <a:t>条件と自動切替の</a:t>
            </a:r>
            <a:r>
              <a:rPr lang="en-US" altLang="ja-JP" dirty="0"/>
              <a:t>C</a:t>
            </a:r>
            <a:r>
              <a:rPr lang="ja-JP" altLang="en-US" dirty="0"/>
              <a:t>条件では，有意傾向</a:t>
            </a:r>
            <a:r>
              <a:rPr lang="en-US" altLang="ja-JP" dirty="0"/>
              <a:t>(p=0.05)</a:t>
            </a:r>
            <a:r>
              <a:rPr lang="ja-JP" altLang="en-US" dirty="0"/>
              <a:t>で</a:t>
            </a:r>
            <a:r>
              <a:rPr lang="en-US" altLang="ja-JP" dirty="0"/>
              <a:t>A</a:t>
            </a:r>
            <a:r>
              <a:rPr lang="ja-JP" altLang="en-US" dirty="0"/>
              <a:t>≦</a:t>
            </a:r>
            <a:r>
              <a:rPr lang="en-US" altLang="ja-JP" dirty="0"/>
              <a:t>C</a:t>
            </a:r>
          </a:p>
          <a:p>
            <a:pPr lvl="1"/>
            <a:r>
              <a:rPr kumimoji="1" lang="en-US" altLang="ja-JP" dirty="0"/>
              <a:t>C</a:t>
            </a:r>
            <a:r>
              <a:rPr kumimoji="1" lang="ja-JP" altLang="en-US" dirty="0"/>
              <a:t>条件は他の条件</a:t>
            </a:r>
            <a:r>
              <a:rPr lang="ja-JP" altLang="en-US" dirty="0"/>
              <a:t>と比較してロボットを切り替える時間が短いため，切り替える以前に操作していたロボットの視野の認知空間の忘却の程度が低くなったため．</a:t>
            </a:r>
            <a:endParaRPr kumimoji="1" lang="en-US" altLang="ja-JP" dirty="0"/>
          </a:p>
        </p:txBody>
      </p:sp>
      <p:sp>
        <p:nvSpPr>
          <p:cNvPr id="4" name="日付プレースホルダー 3">
            <a:extLst>
              <a:ext uri="{FF2B5EF4-FFF2-40B4-BE49-F238E27FC236}">
                <a16:creationId xmlns:a16="http://schemas.microsoft.com/office/drawing/2014/main" id="{E392CD25-9544-15D6-901F-FFF96CCD8133}"/>
              </a:ext>
            </a:extLst>
          </p:cNvPr>
          <p:cNvSpPr>
            <a:spLocks noGrp="1"/>
          </p:cNvSpPr>
          <p:nvPr>
            <p:ph type="dt" sz="half" idx="10"/>
          </p:nvPr>
        </p:nvSpPr>
        <p:spPr/>
        <p:txBody>
          <a:bodyPr/>
          <a:lstStyle/>
          <a:p>
            <a:r>
              <a:rPr kumimoji="1" lang="en-US" altLang="ja-JP"/>
              <a:t>2024/03/15</a:t>
            </a:r>
            <a:endParaRPr kumimoji="1" lang="ja-JP" altLang="en-US"/>
          </a:p>
        </p:txBody>
      </p:sp>
      <p:sp>
        <p:nvSpPr>
          <p:cNvPr id="6" name="スライド番号プレースホルダー 5">
            <a:extLst>
              <a:ext uri="{FF2B5EF4-FFF2-40B4-BE49-F238E27FC236}">
                <a16:creationId xmlns:a16="http://schemas.microsoft.com/office/drawing/2014/main" id="{51BAAC1B-6CFC-3A1B-3D87-634584686B64}"/>
              </a:ext>
            </a:extLst>
          </p:cNvPr>
          <p:cNvSpPr>
            <a:spLocks noGrp="1"/>
          </p:cNvSpPr>
          <p:nvPr>
            <p:ph type="sldNum" sz="quarter" idx="12"/>
          </p:nvPr>
        </p:nvSpPr>
        <p:spPr/>
        <p:txBody>
          <a:bodyPr/>
          <a:lstStyle/>
          <a:p>
            <a:fld id="{28498C4A-281D-456F-B1B5-DFF3FFC7FCB3}" type="slidenum">
              <a:rPr kumimoji="1" lang="ja-JP" altLang="en-US" smtClean="0"/>
              <a:t>13</a:t>
            </a:fld>
            <a:endParaRPr kumimoji="1" lang="ja-JP" altLang="en-US" dirty="0"/>
          </a:p>
        </p:txBody>
      </p:sp>
      <p:pic>
        <p:nvPicPr>
          <p:cNvPr id="7" name="グラフィックス 6">
            <a:extLst>
              <a:ext uri="{FF2B5EF4-FFF2-40B4-BE49-F238E27FC236}">
                <a16:creationId xmlns:a16="http://schemas.microsoft.com/office/drawing/2014/main" id="{DB43F33F-913C-EBF5-C7AD-FA9BC1264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84" y="4025000"/>
            <a:ext cx="3803285" cy="2119636"/>
          </a:xfrm>
          <a:prstGeom prst="rect">
            <a:avLst/>
          </a:prstGeom>
        </p:spPr>
      </p:pic>
      <p:cxnSp>
        <p:nvCxnSpPr>
          <p:cNvPr id="8" name="コネクタ: カギ線 7">
            <a:extLst>
              <a:ext uri="{FF2B5EF4-FFF2-40B4-BE49-F238E27FC236}">
                <a16:creationId xmlns:a16="http://schemas.microsoft.com/office/drawing/2014/main" id="{11C66AD1-079C-0A1F-34C8-32E334591D43}"/>
              </a:ext>
            </a:extLst>
          </p:cNvPr>
          <p:cNvCxnSpPr>
            <a:cxnSpLocks/>
          </p:cNvCxnSpPr>
          <p:nvPr/>
        </p:nvCxnSpPr>
        <p:spPr>
          <a:xfrm rot="5400000" flipH="1" flipV="1">
            <a:off x="2035967" y="4595062"/>
            <a:ext cx="407687" cy="1176501"/>
          </a:xfrm>
          <a:prstGeom prst="bentConnector3">
            <a:avLst>
              <a:gd name="adj1" fmla="val 11972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B7588049-29BA-CE14-1501-33508F5F6600}"/>
              </a:ext>
            </a:extLst>
          </p:cNvPr>
          <p:cNvSpPr txBox="1"/>
          <p:nvPr/>
        </p:nvSpPr>
        <p:spPr>
          <a:xfrm>
            <a:off x="1993769" y="4719558"/>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10" name="テキスト ボックス 9">
            <a:extLst>
              <a:ext uri="{FF2B5EF4-FFF2-40B4-BE49-F238E27FC236}">
                <a16:creationId xmlns:a16="http://schemas.microsoft.com/office/drawing/2014/main" id="{8A22311F-2B86-E6EE-39AD-B12EB382C93A}"/>
              </a:ext>
            </a:extLst>
          </p:cNvPr>
          <p:cNvSpPr txBox="1"/>
          <p:nvPr/>
        </p:nvSpPr>
        <p:spPr>
          <a:xfrm>
            <a:off x="2966263" y="4161677"/>
            <a:ext cx="1974537" cy="307777"/>
          </a:xfrm>
          <a:prstGeom prst="rect">
            <a:avLst/>
          </a:prstGeom>
          <a:noFill/>
        </p:spPr>
        <p:txBody>
          <a:bodyPr wrap="square" rtlCol="0">
            <a:spAutoFit/>
          </a:bodyPr>
          <a:lstStyle/>
          <a:p>
            <a:pPr algn="ctr"/>
            <a:r>
              <a:rPr kumimoji="1" lang="en-US" altLang="ja-JP" sz="1400" b="1" dirty="0"/>
              <a:t>* : p&lt;0.05</a:t>
            </a:r>
            <a:endParaRPr kumimoji="1" lang="ja-JP" altLang="en-US" sz="1400" b="1" dirty="0"/>
          </a:p>
        </p:txBody>
      </p:sp>
      <p:sp>
        <p:nvSpPr>
          <p:cNvPr id="11" name="テキスト ボックス 10">
            <a:extLst>
              <a:ext uri="{FF2B5EF4-FFF2-40B4-BE49-F238E27FC236}">
                <a16:creationId xmlns:a16="http://schemas.microsoft.com/office/drawing/2014/main" id="{779068B1-C02F-840E-3684-10BBB665C46F}"/>
              </a:ext>
            </a:extLst>
          </p:cNvPr>
          <p:cNvSpPr txBox="1"/>
          <p:nvPr/>
        </p:nvSpPr>
        <p:spPr>
          <a:xfrm>
            <a:off x="763338" y="5882585"/>
            <a:ext cx="1588423" cy="523220"/>
          </a:xfrm>
          <a:prstGeom prst="rect">
            <a:avLst/>
          </a:prstGeom>
          <a:no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12" name="テキスト ボックス 11">
            <a:extLst>
              <a:ext uri="{FF2B5EF4-FFF2-40B4-BE49-F238E27FC236}">
                <a16:creationId xmlns:a16="http://schemas.microsoft.com/office/drawing/2014/main" id="{8D13A4FC-20A3-CEE7-3AD7-31160F695AA7}"/>
              </a:ext>
            </a:extLst>
          </p:cNvPr>
          <p:cNvSpPr txBox="1"/>
          <p:nvPr/>
        </p:nvSpPr>
        <p:spPr>
          <a:xfrm>
            <a:off x="1638861" y="5882585"/>
            <a:ext cx="2454482" cy="523220"/>
          </a:xfrm>
          <a:prstGeom prst="rect">
            <a:avLst/>
          </a:prstGeom>
          <a:no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13" name="テキスト ボックス 12">
            <a:extLst>
              <a:ext uri="{FF2B5EF4-FFF2-40B4-BE49-F238E27FC236}">
                <a16:creationId xmlns:a16="http://schemas.microsoft.com/office/drawing/2014/main" id="{CE435FB6-F0FA-542B-A0A7-72F8A81F81F5}"/>
              </a:ext>
            </a:extLst>
          </p:cNvPr>
          <p:cNvSpPr txBox="1"/>
          <p:nvPr/>
        </p:nvSpPr>
        <p:spPr>
          <a:xfrm>
            <a:off x="2794814" y="5882585"/>
            <a:ext cx="2454482" cy="523220"/>
          </a:xfrm>
          <a:prstGeom prst="rect">
            <a:avLst/>
          </a:prstGeom>
          <a:noFill/>
        </p:spPr>
        <p:txBody>
          <a:bodyPr wrap="square" rtlCol="0">
            <a:spAutoFit/>
          </a:bodyPr>
          <a:lstStyle/>
          <a:p>
            <a:pPr algn="ctr"/>
            <a:r>
              <a:rPr kumimoji="1" lang="en-US" altLang="ja-JP" sz="1400" b="1" dirty="0"/>
              <a:t>C</a:t>
            </a:r>
            <a:r>
              <a:rPr kumimoji="1" lang="ja-JP" altLang="en-US" sz="1400" b="1" dirty="0"/>
              <a:t>条件</a:t>
            </a:r>
            <a:endParaRPr kumimoji="1" lang="en-US" altLang="ja-JP" sz="1400" b="1" dirty="0"/>
          </a:p>
          <a:p>
            <a:pPr algn="ctr"/>
            <a:r>
              <a:rPr kumimoji="1" lang="ja-JP" altLang="en-US" sz="1400" b="1" dirty="0"/>
              <a:t>自動切替映像</a:t>
            </a:r>
            <a:endParaRPr kumimoji="1" lang="en-US" altLang="ja-JP" sz="1400" b="1" dirty="0"/>
          </a:p>
        </p:txBody>
      </p:sp>
      <p:sp>
        <p:nvSpPr>
          <p:cNvPr id="14" name="テキスト ボックス 13">
            <a:extLst>
              <a:ext uri="{FF2B5EF4-FFF2-40B4-BE49-F238E27FC236}">
                <a16:creationId xmlns:a16="http://schemas.microsoft.com/office/drawing/2014/main" id="{B2267392-D01B-C3B1-6D5B-428CF6688663}"/>
              </a:ext>
            </a:extLst>
          </p:cNvPr>
          <p:cNvSpPr txBox="1"/>
          <p:nvPr/>
        </p:nvSpPr>
        <p:spPr>
          <a:xfrm rot="16200000">
            <a:off x="-223200" y="4905340"/>
            <a:ext cx="1748887" cy="307777"/>
          </a:xfrm>
          <a:prstGeom prst="rect">
            <a:avLst/>
          </a:prstGeom>
          <a:noFill/>
        </p:spPr>
        <p:txBody>
          <a:bodyPr wrap="square" rtlCol="0">
            <a:spAutoFit/>
          </a:bodyPr>
          <a:lstStyle/>
          <a:p>
            <a:pPr algn="ctr"/>
            <a:r>
              <a:rPr kumimoji="1" lang="ja-JP" altLang="en-US" sz="1400" b="1" dirty="0"/>
              <a:t>同時存在感覚強度</a:t>
            </a:r>
            <a:endParaRPr kumimoji="1" lang="en-US" altLang="ja-JP" sz="1400" b="1" dirty="0"/>
          </a:p>
        </p:txBody>
      </p:sp>
      <p:cxnSp>
        <p:nvCxnSpPr>
          <p:cNvPr id="15" name="コネクタ: カギ線 14">
            <a:extLst>
              <a:ext uri="{FF2B5EF4-FFF2-40B4-BE49-F238E27FC236}">
                <a16:creationId xmlns:a16="http://schemas.microsoft.com/office/drawing/2014/main" id="{4CA0C354-DECA-F637-BBE7-F987A613EA4B}"/>
              </a:ext>
            </a:extLst>
          </p:cNvPr>
          <p:cNvCxnSpPr>
            <a:cxnSpLocks/>
          </p:cNvCxnSpPr>
          <p:nvPr/>
        </p:nvCxnSpPr>
        <p:spPr>
          <a:xfrm rot="16200000" flipH="1">
            <a:off x="3230529" y="4470979"/>
            <a:ext cx="371563" cy="1176501"/>
          </a:xfrm>
          <a:prstGeom prst="bentConnector3">
            <a:avLst>
              <a:gd name="adj1" fmla="val -3076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5E1638C-9DA0-EE11-CA62-D16F84575BAC}"/>
              </a:ext>
            </a:extLst>
          </p:cNvPr>
          <p:cNvSpPr txBox="1"/>
          <p:nvPr/>
        </p:nvSpPr>
        <p:spPr>
          <a:xfrm>
            <a:off x="3187568" y="4560423"/>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39" name="正方形/長方形 38">
            <a:extLst>
              <a:ext uri="{FF2B5EF4-FFF2-40B4-BE49-F238E27FC236}">
                <a16:creationId xmlns:a16="http://schemas.microsoft.com/office/drawing/2014/main" id="{C693CACB-B35D-D2F4-FC8B-F1DFDF25F4A8}"/>
              </a:ext>
            </a:extLst>
          </p:cNvPr>
          <p:cNvSpPr/>
          <p:nvPr/>
        </p:nvSpPr>
        <p:spPr>
          <a:xfrm>
            <a:off x="9697860" y="4745467"/>
            <a:ext cx="172485" cy="274584"/>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76FE098-9C16-146B-4501-8E106B5EE9E5}"/>
              </a:ext>
            </a:extLst>
          </p:cNvPr>
          <p:cNvSpPr/>
          <p:nvPr/>
        </p:nvSpPr>
        <p:spPr>
          <a:xfrm>
            <a:off x="9697860" y="5155277"/>
            <a:ext cx="172485" cy="274584"/>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A45FE5C7-3750-A177-F128-C71BA87A6A4C}"/>
              </a:ext>
            </a:extLst>
          </p:cNvPr>
          <p:cNvSpPr txBox="1"/>
          <p:nvPr/>
        </p:nvSpPr>
        <p:spPr>
          <a:xfrm>
            <a:off x="9842022" y="4745467"/>
            <a:ext cx="687977" cy="307777"/>
          </a:xfrm>
          <a:prstGeom prst="rect">
            <a:avLst/>
          </a:prstGeom>
          <a:noFill/>
        </p:spPr>
        <p:txBody>
          <a:bodyPr wrap="square" rtlCol="0">
            <a:spAutoFit/>
          </a:bodyPr>
          <a:lstStyle/>
          <a:p>
            <a:r>
              <a:rPr lang="ja-JP" altLang="en-US" sz="1400" b="1" dirty="0"/>
              <a:t>四足</a:t>
            </a:r>
            <a:endParaRPr kumimoji="1" lang="ja-JP" altLang="en-US" sz="1400" b="1" dirty="0"/>
          </a:p>
        </p:txBody>
      </p:sp>
      <p:sp>
        <p:nvSpPr>
          <p:cNvPr id="42" name="テキスト ボックス 41">
            <a:extLst>
              <a:ext uri="{FF2B5EF4-FFF2-40B4-BE49-F238E27FC236}">
                <a16:creationId xmlns:a16="http://schemas.microsoft.com/office/drawing/2014/main" id="{7FC1BD2A-6E68-81B6-A840-7BE2D2B68721}"/>
              </a:ext>
            </a:extLst>
          </p:cNvPr>
          <p:cNvSpPr txBox="1"/>
          <p:nvPr/>
        </p:nvSpPr>
        <p:spPr>
          <a:xfrm>
            <a:off x="9852463" y="5155277"/>
            <a:ext cx="687977" cy="307777"/>
          </a:xfrm>
          <a:prstGeom prst="rect">
            <a:avLst/>
          </a:prstGeom>
          <a:noFill/>
        </p:spPr>
        <p:txBody>
          <a:bodyPr wrap="square" rtlCol="0">
            <a:spAutoFit/>
          </a:bodyPr>
          <a:lstStyle/>
          <a:p>
            <a:r>
              <a:rPr kumimoji="1" lang="ja-JP" altLang="en-US" sz="1400" b="1" dirty="0"/>
              <a:t>車輪</a:t>
            </a:r>
          </a:p>
        </p:txBody>
      </p:sp>
      <p:pic>
        <p:nvPicPr>
          <p:cNvPr id="36" name="図 35" descr="グラフ, 箱ひげ図&#10;&#10;自動的に生成された説明">
            <a:extLst>
              <a:ext uri="{FF2B5EF4-FFF2-40B4-BE49-F238E27FC236}">
                <a16:creationId xmlns:a16="http://schemas.microsoft.com/office/drawing/2014/main" id="{35F73DC4-9DC2-EBA8-4CB7-1AB75B658DC2}"/>
              </a:ext>
            </a:extLst>
          </p:cNvPr>
          <p:cNvPicPr>
            <a:picLocks noChangeAspect="1"/>
          </p:cNvPicPr>
          <p:nvPr/>
        </p:nvPicPr>
        <p:blipFill rotWithShape="1">
          <a:blip r:embed="rId5">
            <a:extLst>
              <a:ext uri="{28A0092B-C50C-407E-A947-70E740481C1C}">
                <a14:useLocalDpi xmlns:a14="http://schemas.microsoft.com/office/drawing/2010/main" val="0"/>
              </a:ext>
            </a:extLst>
          </a:blip>
          <a:srcRect l="14828" t="12957" r="13822"/>
          <a:stretch/>
        </p:blipFill>
        <p:spPr>
          <a:xfrm>
            <a:off x="5907592" y="4023498"/>
            <a:ext cx="3589291" cy="2119636"/>
          </a:xfrm>
          <a:prstGeom prst="rect">
            <a:avLst/>
          </a:prstGeom>
        </p:spPr>
      </p:pic>
      <p:sp>
        <p:nvSpPr>
          <p:cNvPr id="46" name="テキスト ボックス 45">
            <a:extLst>
              <a:ext uri="{FF2B5EF4-FFF2-40B4-BE49-F238E27FC236}">
                <a16:creationId xmlns:a16="http://schemas.microsoft.com/office/drawing/2014/main" id="{F91692BA-5F48-8DE9-A38E-C22D68432A0E}"/>
              </a:ext>
            </a:extLst>
          </p:cNvPr>
          <p:cNvSpPr txBox="1"/>
          <p:nvPr/>
        </p:nvSpPr>
        <p:spPr>
          <a:xfrm>
            <a:off x="6770839" y="5931194"/>
            <a:ext cx="1266082" cy="523220"/>
          </a:xfrm>
          <a:prstGeom prst="rect">
            <a:avLst/>
          </a:prstGeom>
          <a:solidFill>
            <a:schemeClr val="bg1"/>
          </a:solid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5" name="フッター プレースホルダー 4">
            <a:extLst>
              <a:ext uri="{FF2B5EF4-FFF2-40B4-BE49-F238E27FC236}">
                <a16:creationId xmlns:a16="http://schemas.microsoft.com/office/drawing/2014/main" id="{95DB6A69-AE33-F320-2247-B0492628FDC9}"/>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endParaRPr kumimoji="1" lang="ja-JP" altLang="en-US" dirty="0"/>
          </a:p>
        </p:txBody>
      </p:sp>
      <p:sp>
        <p:nvSpPr>
          <p:cNvPr id="47" name="テキスト ボックス 46">
            <a:extLst>
              <a:ext uri="{FF2B5EF4-FFF2-40B4-BE49-F238E27FC236}">
                <a16:creationId xmlns:a16="http://schemas.microsoft.com/office/drawing/2014/main" id="{5C14AE71-D866-C2A0-5BB4-35681805172F}"/>
              </a:ext>
            </a:extLst>
          </p:cNvPr>
          <p:cNvSpPr txBox="1"/>
          <p:nvPr/>
        </p:nvSpPr>
        <p:spPr>
          <a:xfrm>
            <a:off x="7934619" y="5905397"/>
            <a:ext cx="1251395" cy="523220"/>
          </a:xfrm>
          <a:prstGeom prst="rect">
            <a:avLst/>
          </a:prstGeom>
          <a:solidFill>
            <a:schemeClr val="bg1"/>
          </a:solid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43" name="テキスト ボックス 42">
            <a:extLst>
              <a:ext uri="{FF2B5EF4-FFF2-40B4-BE49-F238E27FC236}">
                <a16:creationId xmlns:a16="http://schemas.microsoft.com/office/drawing/2014/main" id="{0FF2FDF9-7895-C5E7-5469-EC79A0C13671}"/>
              </a:ext>
            </a:extLst>
          </p:cNvPr>
          <p:cNvSpPr txBox="1"/>
          <p:nvPr/>
        </p:nvSpPr>
        <p:spPr>
          <a:xfrm rot="16200000">
            <a:off x="4675314" y="4825579"/>
            <a:ext cx="2406942" cy="307777"/>
          </a:xfrm>
          <a:prstGeom prst="rect">
            <a:avLst/>
          </a:prstGeom>
          <a:noFill/>
        </p:spPr>
        <p:txBody>
          <a:bodyPr wrap="square" rtlCol="0">
            <a:spAutoFit/>
          </a:bodyPr>
          <a:lstStyle/>
          <a:p>
            <a:r>
              <a:rPr lang="ja-JP" altLang="en-US" sz="1400" b="1" dirty="0"/>
              <a:t>切替までの操作時間（秒）</a:t>
            </a:r>
            <a:endParaRPr kumimoji="1" lang="en-US" altLang="ja-JP" sz="1400" b="1" dirty="0"/>
          </a:p>
        </p:txBody>
      </p:sp>
      <p:cxnSp>
        <p:nvCxnSpPr>
          <p:cNvPr id="44" name="直線コネクタ 43">
            <a:extLst>
              <a:ext uri="{FF2B5EF4-FFF2-40B4-BE49-F238E27FC236}">
                <a16:creationId xmlns:a16="http://schemas.microsoft.com/office/drawing/2014/main" id="{90B9AA4E-B402-F2E6-238D-7B15FE79C6B2}"/>
              </a:ext>
            </a:extLst>
          </p:cNvPr>
          <p:cNvCxnSpPr/>
          <p:nvPr/>
        </p:nvCxnSpPr>
        <p:spPr>
          <a:xfrm>
            <a:off x="6241335" y="5757753"/>
            <a:ext cx="32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F5A0C52-AC7D-B025-35B6-DE45E9CC5AEC}"/>
              </a:ext>
            </a:extLst>
          </p:cNvPr>
          <p:cNvSpPr txBox="1"/>
          <p:nvPr/>
        </p:nvSpPr>
        <p:spPr>
          <a:xfrm>
            <a:off x="9397186" y="5628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cxnSp>
        <p:nvCxnSpPr>
          <p:cNvPr id="48" name="直線コネクタ 47">
            <a:extLst>
              <a:ext uri="{FF2B5EF4-FFF2-40B4-BE49-F238E27FC236}">
                <a16:creationId xmlns:a16="http://schemas.microsoft.com/office/drawing/2014/main" id="{DE3E6792-9FC6-3F03-0DCA-39F7A13F46EA}"/>
              </a:ext>
            </a:extLst>
          </p:cNvPr>
          <p:cNvCxnSpPr>
            <a:cxnSpLocks/>
          </p:cNvCxnSpPr>
          <p:nvPr/>
        </p:nvCxnSpPr>
        <p:spPr>
          <a:xfrm>
            <a:off x="7976119" y="4122000"/>
            <a:ext cx="0" cy="22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625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9D465-3C0A-C023-238F-0E7ACC075D53}"/>
              </a:ext>
            </a:extLst>
          </p:cNvPr>
          <p:cNvSpPr>
            <a:spLocks noGrp="1"/>
          </p:cNvSpPr>
          <p:nvPr>
            <p:ph type="title"/>
          </p:nvPr>
        </p:nvSpPr>
        <p:spPr/>
        <p:txBody>
          <a:bodyPr/>
          <a:lstStyle/>
          <a:p>
            <a:r>
              <a:rPr kumimoji="1" lang="ja-JP" altLang="en-US" dirty="0"/>
              <a:t>身体と空間認知の結果・考察</a:t>
            </a:r>
          </a:p>
        </p:txBody>
      </p:sp>
      <p:sp>
        <p:nvSpPr>
          <p:cNvPr id="3" name="コンテンツ プレースホルダー 2">
            <a:extLst>
              <a:ext uri="{FF2B5EF4-FFF2-40B4-BE49-F238E27FC236}">
                <a16:creationId xmlns:a16="http://schemas.microsoft.com/office/drawing/2014/main" id="{5C379A08-0407-82A7-FD06-CE640296C65E}"/>
              </a:ext>
            </a:extLst>
          </p:cNvPr>
          <p:cNvSpPr>
            <a:spLocks noGrp="1"/>
          </p:cNvSpPr>
          <p:nvPr>
            <p:ph idx="1"/>
          </p:nvPr>
        </p:nvSpPr>
        <p:spPr/>
        <p:txBody>
          <a:bodyPr/>
          <a:lstStyle/>
          <a:p>
            <a:r>
              <a:rPr kumimoji="1" lang="en-US" altLang="ja-JP" b="1" dirty="0"/>
              <a:t>A</a:t>
            </a:r>
            <a:r>
              <a:rPr kumimoji="1" lang="ja-JP" altLang="en-US" dirty="0"/>
              <a:t>条件および</a:t>
            </a:r>
            <a:r>
              <a:rPr kumimoji="1" lang="en-US" altLang="ja-JP" b="1" dirty="0"/>
              <a:t>C</a:t>
            </a:r>
            <a:r>
              <a:rPr kumimoji="1" lang="ja-JP" altLang="en-US" dirty="0"/>
              <a:t>条件は</a:t>
            </a:r>
            <a:r>
              <a:rPr kumimoji="1" lang="en-US" altLang="ja-JP" dirty="0"/>
              <a:t>2</a:t>
            </a:r>
            <a:r>
              <a:rPr kumimoji="1" lang="ja-JP" altLang="en-US" dirty="0"/>
              <a:t>つの</a:t>
            </a:r>
            <a:r>
              <a:rPr lang="ja-JP" altLang="en-US" dirty="0"/>
              <a:t>遠隔空間に</a:t>
            </a:r>
            <a:r>
              <a:rPr lang="ja-JP" altLang="en-US" b="1" dirty="0">
                <a:solidFill>
                  <a:schemeClr val="accent4"/>
                </a:solidFill>
              </a:rPr>
              <a:t>分身</a:t>
            </a:r>
            <a:r>
              <a:rPr lang="ja-JP" altLang="en-US" dirty="0"/>
              <a:t>して存在する感覚を持つ参加者が多い結果となった．</a:t>
            </a:r>
            <a:endParaRPr lang="en-US" altLang="ja-JP" dirty="0"/>
          </a:p>
          <a:p>
            <a:pPr lvl="1"/>
            <a:r>
              <a:rPr lang="en-US" altLang="ja-JP" dirty="0"/>
              <a:t>1</a:t>
            </a:r>
            <a:r>
              <a:rPr lang="ja-JP" altLang="en-US" dirty="0"/>
              <a:t>度に</a:t>
            </a:r>
            <a:r>
              <a:rPr lang="en-US" altLang="ja-JP" dirty="0"/>
              <a:t>1</a:t>
            </a:r>
            <a:r>
              <a:rPr lang="ja-JP" altLang="en-US" dirty="0"/>
              <a:t>つの空間のみを視覚化したことで，それぞれの空間への没入感を強めたが，意識内で</a:t>
            </a:r>
            <a:r>
              <a:rPr lang="en-US" altLang="ja-JP" dirty="0"/>
              <a:t>2</a:t>
            </a:r>
            <a:r>
              <a:rPr lang="ja-JP" altLang="en-US" dirty="0"/>
              <a:t>つの空間の関係が設定されていない．</a:t>
            </a:r>
            <a:r>
              <a:rPr lang="ja-JP" altLang="en-US" b="1" dirty="0"/>
              <a:t>空間が身体位置を決める</a:t>
            </a:r>
            <a:r>
              <a:rPr lang="ja-JP" altLang="en-US" dirty="0"/>
              <a:t>ことを支持する．</a:t>
            </a:r>
            <a:endParaRPr lang="en-US" altLang="ja-JP" dirty="0"/>
          </a:p>
          <a:p>
            <a:pPr lvl="1"/>
            <a:r>
              <a:rPr kumimoji="1" lang="ja-JP" altLang="en-US" dirty="0"/>
              <a:t>一方</a:t>
            </a:r>
            <a:r>
              <a:rPr kumimoji="1" lang="ja-JP" altLang="en-US" b="1" dirty="0">
                <a:solidFill>
                  <a:schemeClr val="accent1"/>
                </a:solidFill>
              </a:rPr>
              <a:t>空間が融合</a:t>
            </a:r>
            <a:r>
              <a:rPr kumimoji="1" lang="ja-JP" altLang="en-US" dirty="0"/>
              <a:t>したと回答した参加者は非表示の空間の認知空間の意識水準が高く，その視覚情報を脳内で維持したまま知覚空間を認知し，</a:t>
            </a:r>
            <a:r>
              <a:rPr kumimoji="1" lang="en-US" altLang="ja-JP" dirty="0"/>
              <a:t>2</a:t>
            </a:r>
            <a:r>
              <a:rPr kumimoji="1" lang="ja-JP" altLang="en-US" dirty="0"/>
              <a:t>つの認知空間が融合したと考えられる．つまり，</a:t>
            </a:r>
            <a:r>
              <a:rPr kumimoji="1" lang="ja-JP" altLang="en-US" b="1" dirty="0"/>
              <a:t>身体位置を維持</a:t>
            </a:r>
            <a:r>
              <a:rPr kumimoji="1" lang="ja-JP" altLang="en-US" dirty="0"/>
              <a:t>したまま</a:t>
            </a:r>
            <a:r>
              <a:rPr kumimoji="1" lang="en-US" altLang="ja-JP" dirty="0"/>
              <a:t>2</a:t>
            </a:r>
            <a:r>
              <a:rPr lang="ja-JP" altLang="en-US" dirty="0"/>
              <a:t>箇所の空間を引き寄せているとも言える．</a:t>
            </a:r>
            <a:endParaRPr kumimoji="1" lang="ja-JP" altLang="en-US" dirty="0"/>
          </a:p>
        </p:txBody>
      </p:sp>
      <p:sp>
        <p:nvSpPr>
          <p:cNvPr id="4" name="日付プレースホルダー 3">
            <a:extLst>
              <a:ext uri="{FF2B5EF4-FFF2-40B4-BE49-F238E27FC236}">
                <a16:creationId xmlns:a16="http://schemas.microsoft.com/office/drawing/2014/main" id="{1BBEB5EA-A8FB-F5B8-5B31-D4EE39ABDE67}"/>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5" name="フッター プレースホルダー 4">
            <a:extLst>
              <a:ext uri="{FF2B5EF4-FFF2-40B4-BE49-F238E27FC236}">
                <a16:creationId xmlns:a16="http://schemas.microsoft.com/office/drawing/2014/main" id="{A0F08A78-B57D-2D9D-6F46-AB172A775EFE}"/>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endParaRPr kumimoji="1" lang="ja-JP" altLang="en-US" dirty="0"/>
          </a:p>
        </p:txBody>
      </p:sp>
      <p:sp>
        <p:nvSpPr>
          <p:cNvPr id="6" name="スライド番号プレースホルダー 5">
            <a:extLst>
              <a:ext uri="{FF2B5EF4-FFF2-40B4-BE49-F238E27FC236}">
                <a16:creationId xmlns:a16="http://schemas.microsoft.com/office/drawing/2014/main" id="{CAC65468-841C-58E4-8D5B-AFA23A949BB0}"/>
              </a:ext>
            </a:extLst>
          </p:cNvPr>
          <p:cNvSpPr>
            <a:spLocks noGrp="1"/>
          </p:cNvSpPr>
          <p:nvPr>
            <p:ph type="sldNum" sz="quarter" idx="12"/>
          </p:nvPr>
        </p:nvSpPr>
        <p:spPr/>
        <p:txBody>
          <a:bodyPr/>
          <a:lstStyle/>
          <a:p>
            <a:fld id="{28498C4A-281D-456F-B1B5-DFF3FFC7FCB3}" type="slidenum">
              <a:rPr kumimoji="1" lang="ja-JP" altLang="en-US" smtClean="0"/>
              <a:t>14</a:t>
            </a:fld>
            <a:endParaRPr kumimoji="1" lang="ja-JP" altLang="en-US"/>
          </a:p>
        </p:txBody>
      </p:sp>
      <p:pic>
        <p:nvPicPr>
          <p:cNvPr id="7" name="グラフィックス 6">
            <a:extLst>
              <a:ext uri="{FF2B5EF4-FFF2-40B4-BE49-F238E27FC236}">
                <a16:creationId xmlns:a16="http://schemas.microsoft.com/office/drawing/2014/main" id="{51707215-C9AE-9823-8A91-94A782AF6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7601" y="4015598"/>
            <a:ext cx="4051300" cy="2243987"/>
          </a:xfrm>
          <a:prstGeom prst="rect">
            <a:avLst/>
          </a:prstGeom>
        </p:spPr>
      </p:pic>
      <p:sp>
        <p:nvSpPr>
          <p:cNvPr id="11" name="テキスト ボックス 10">
            <a:extLst>
              <a:ext uri="{FF2B5EF4-FFF2-40B4-BE49-F238E27FC236}">
                <a16:creationId xmlns:a16="http://schemas.microsoft.com/office/drawing/2014/main" id="{3284B6DF-74C7-B5DF-5839-866EED8167E8}"/>
              </a:ext>
            </a:extLst>
          </p:cNvPr>
          <p:cNvSpPr txBox="1"/>
          <p:nvPr/>
        </p:nvSpPr>
        <p:spPr>
          <a:xfrm rot="16200000">
            <a:off x="2501900" y="4749282"/>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12" name="テキスト ボックス 11">
            <a:extLst>
              <a:ext uri="{FF2B5EF4-FFF2-40B4-BE49-F238E27FC236}">
                <a16:creationId xmlns:a16="http://schemas.microsoft.com/office/drawing/2014/main" id="{31A4C3B7-5A7D-E808-0058-7E45CB63C326}"/>
              </a:ext>
            </a:extLst>
          </p:cNvPr>
          <p:cNvSpPr txBox="1"/>
          <p:nvPr/>
        </p:nvSpPr>
        <p:spPr>
          <a:xfrm>
            <a:off x="8123247" y="5317575"/>
            <a:ext cx="759242" cy="369332"/>
          </a:xfrm>
          <a:prstGeom prst="rect">
            <a:avLst/>
          </a:prstGeom>
          <a:noFill/>
        </p:spPr>
        <p:txBody>
          <a:bodyPr wrap="square" rtlCol="0">
            <a:spAutoFit/>
          </a:bodyPr>
          <a:lstStyle/>
          <a:p>
            <a:r>
              <a:rPr kumimoji="1" lang="ja-JP" altLang="en-US" b="1" dirty="0"/>
              <a:t>分身</a:t>
            </a:r>
          </a:p>
        </p:txBody>
      </p:sp>
      <p:sp>
        <p:nvSpPr>
          <p:cNvPr id="13" name="テキスト ボックス 12">
            <a:extLst>
              <a:ext uri="{FF2B5EF4-FFF2-40B4-BE49-F238E27FC236}">
                <a16:creationId xmlns:a16="http://schemas.microsoft.com/office/drawing/2014/main" id="{7CDAB230-B009-89F0-3D1C-96B709E6A9BB}"/>
              </a:ext>
            </a:extLst>
          </p:cNvPr>
          <p:cNvSpPr txBox="1"/>
          <p:nvPr/>
        </p:nvSpPr>
        <p:spPr>
          <a:xfrm>
            <a:off x="8080324" y="4879503"/>
            <a:ext cx="1415698" cy="369332"/>
          </a:xfrm>
          <a:prstGeom prst="rect">
            <a:avLst/>
          </a:prstGeom>
          <a:noFill/>
        </p:spPr>
        <p:txBody>
          <a:bodyPr wrap="square" rtlCol="0">
            <a:spAutoFit/>
          </a:bodyPr>
          <a:lstStyle/>
          <a:p>
            <a:r>
              <a:rPr kumimoji="1" lang="ja-JP" altLang="en-US" b="1" dirty="0"/>
              <a:t>空間が融合</a:t>
            </a:r>
          </a:p>
        </p:txBody>
      </p:sp>
      <p:sp>
        <p:nvSpPr>
          <p:cNvPr id="14" name="正方形/長方形 13">
            <a:extLst>
              <a:ext uri="{FF2B5EF4-FFF2-40B4-BE49-F238E27FC236}">
                <a16:creationId xmlns:a16="http://schemas.microsoft.com/office/drawing/2014/main" id="{0AC10897-17D1-D3D0-7191-51C9602892E1}"/>
              </a:ext>
            </a:extLst>
          </p:cNvPr>
          <p:cNvSpPr/>
          <p:nvPr/>
        </p:nvSpPr>
        <p:spPr>
          <a:xfrm>
            <a:off x="7972139" y="5344137"/>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F7CB4BE-3E03-D0BF-E9B4-872B8426E129}"/>
              </a:ext>
            </a:extLst>
          </p:cNvPr>
          <p:cNvSpPr/>
          <p:nvPr/>
        </p:nvSpPr>
        <p:spPr>
          <a:xfrm>
            <a:off x="7964474" y="4920944"/>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5906E0AD-BF8F-1789-7122-429A0363AC14}"/>
              </a:ext>
            </a:extLst>
          </p:cNvPr>
          <p:cNvSpPr txBox="1"/>
          <p:nvPr/>
        </p:nvSpPr>
        <p:spPr>
          <a:xfrm>
            <a:off x="4086788" y="5995319"/>
            <a:ext cx="1588423" cy="523220"/>
          </a:xfrm>
          <a:prstGeom prst="rect">
            <a:avLst/>
          </a:prstGeom>
          <a:no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19" name="テキスト ボックス 18">
            <a:extLst>
              <a:ext uri="{FF2B5EF4-FFF2-40B4-BE49-F238E27FC236}">
                <a16:creationId xmlns:a16="http://schemas.microsoft.com/office/drawing/2014/main" id="{1095F95C-F4B9-1DC9-BEEE-859589F566AF}"/>
              </a:ext>
            </a:extLst>
          </p:cNvPr>
          <p:cNvSpPr txBox="1"/>
          <p:nvPr/>
        </p:nvSpPr>
        <p:spPr>
          <a:xfrm>
            <a:off x="4782228" y="5995319"/>
            <a:ext cx="2454482" cy="523220"/>
          </a:xfrm>
          <a:prstGeom prst="rect">
            <a:avLst/>
          </a:prstGeom>
          <a:no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20" name="テキスト ボックス 19">
            <a:extLst>
              <a:ext uri="{FF2B5EF4-FFF2-40B4-BE49-F238E27FC236}">
                <a16:creationId xmlns:a16="http://schemas.microsoft.com/office/drawing/2014/main" id="{A825B67B-8C19-212F-0EC3-CB296C35C2C5}"/>
              </a:ext>
            </a:extLst>
          </p:cNvPr>
          <p:cNvSpPr txBox="1"/>
          <p:nvPr/>
        </p:nvSpPr>
        <p:spPr>
          <a:xfrm>
            <a:off x="6009469" y="5995319"/>
            <a:ext cx="2454482" cy="523220"/>
          </a:xfrm>
          <a:prstGeom prst="rect">
            <a:avLst/>
          </a:prstGeom>
          <a:noFill/>
        </p:spPr>
        <p:txBody>
          <a:bodyPr wrap="square" rtlCol="0">
            <a:spAutoFit/>
          </a:bodyPr>
          <a:lstStyle/>
          <a:p>
            <a:pPr algn="ctr"/>
            <a:r>
              <a:rPr kumimoji="1" lang="en-US" altLang="ja-JP" sz="1400" b="1" dirty="0"/>
              <a:t>C</a:t>
            </a:r>
            <a:r>
              <a:rPr kumimoji="1" lang="ja-JP" altLang="en-US" sz="1400" b="1" dirty="0"/>
              <a:t>条件</a:t>
            </a:r>
            <a:endParaRPr kumimoji="1" lang="en-US" altLang="ja-JP" sz="1400" b="1" dirty="0"/>
          </a:p>
          <a:p>
            <a:pPr algn="ctr"/>
            <a:r>
              <a:rPr kumimoji="1" lang="ja-JP" altLang="en-US" sz="1400" b="1" dirty="0"/>
              <a:t>自動切替映像</a:t>
            </a:r>
            <a:endParaRPr kumimoji="1" lang="en-US" altLang="ja-JP" sz="1400" b="1" dirty="0"/>
          </a:p>
        </p:txBody>
      </p:sp>
    </p:spTree>
    <p:extLst>
      <p:ext uri="{BB962C8B-B14F-4D97-AF65-F5344CB8AC3E}">
        <p14:creationId xmlns:p14="http://schemas.microsoft.com/office/powerpoint/2010/main" val="2742854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29D8-ED00-0142-11DF-FDE264C4871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FAC293-8DB0-53C4-7ABD-A9D3A4DCB58B}"/>
              </a:ext>
            </a:extLst>
          </p:cNvPr>
          <p:cNvSpPr>
            <a:spLocks noGrp="1"/>
          </p:cNvSpPr>
          <p:nvPr>
            <p:ph type="title"/>
          </p:nvPr>
        </p:nvSpPr>
        <p:spPr/>
        <p:txBody>
          <a:bodyPr/>
          <a:lstStyle/>
          <a:p>
            <a:r>
              <a:rPr kumimoji="1" lang="ja-JP" altLang="en-US" dirty="0"/>
              <a:t>身体と空間認知の結果・考察</a:t>
            </a:r>
          </a:p>
        </p:txBody>
      </p:sp>
      <p:sp>
        <p:nvSpPr>
          <p:cNvPr id="3" name="コンテンツ プレースホルダー 2">
            <a:extLst>
              <a:ext uri="{FF2B5EF4-FFF2-40B4-BE49-F238E27FC236}">
                <a16:creationId xmlns:a16="http://schemas.microsoft.com/office/drawing/2014/main" id="{DB732297-BA9A-5217-F1D2-DAECB524C604}"/>
              </a:ext>
            </a:extLst>
          </p:cNvPr>
          <p:cNvSpPr>
            <a:spLocks noGrp="1"/>
          </p:cNvSpPr>
          <p:nvPr>
            <p:ph idx="1"/>
          </p:nvPr>
        </p:nvSpPr>
        <p:spPr/>
        <p:txBody>
          <a:bodyPr/>
          <a:lstStyle/>
          <a:p>
            <a:r>
              <a:rPr lang="en-US" altLang="ja-JP" b="1" dirty="0"/>
              <a:t>B</a:t>
            </a:r>
            <a:r>
              <a:rPr kumimoji="1" lang="ja-JP" altLang="en-US" dirty="0"/>
              <a:t>条件では</a:t>
            </a:r>
            <a:r>
              <a:rPr kumimoji="1" lang="en-US" altLang="ja-JP" dirty="0"/>
              <a:t>2</a:t>
            </a:r>
            <a:r>
              <a:rPr kumimoji="1" lang="ja-JP" altLang="en-US" dirty="0"/>
              <a:t>つの</a:t>
            </a:r>
            <a:r>
              <a:rPr lang="ja-JP" altLang="en-US" dirty="0"/>
              <a:t>遠隔空間が</a:t>
            </a:r>
            <a:r>
              <a:rPr lang="ja-JP" altLang="en-US" b="1" dirty="0">
                <a:solidFill>
                  <a:schemeClr val="accent1"/>
                </a:solidFill>
              </a:rPr>
              <a:t>融合</a:t>
            </a:r>
            <a:r>
              <a:rPr lang="ja-JP" altLang="en-US" dirty="0"/>
              <a:t>した空間に存在する感覚を持つ参加者が多くなった．</a:t>
            </a:r>
            <a:endParaRPr lang="en-US" altLang="ja-JP" dirty="0"/>
          </a:p>
          <a:p>
            <a:pPr lvl="1"/>
            <a:r>
              <a:rPr lang="ja-JP" altLang="en-US" b="1" dirty="0"/>
              <a:t>身体位置を維持</a:t>
            </a:r>
            <a:r>
              <a:rPr lang="ja-JP" altLang="en-US" dirty="0"/>
              <a:t>したまま遠隔の</a:t>
            </a:r>
            <a:r>
              <a:rPr lang="en-US" altLang="ja-JP" dirty="0"/>
              <a:t>2</a:t>
            </a:r>
            <a:r>
              <a:rPr lang="ja-JP" altLang="en-US" dirty="0"/>
              <a:t>空間が融合した</a:t>
            </a:r>
            <a:r>
              <a:rPr lang="en-US" altLang="ja-JP" dirty="0"/>
              <a:t>1</a:t>
            </a:r>
            <a:r>
              <a:rPr lang="ja-JP" altLang="en-US" dirty="0"/>
              <a:t>つの空間に</a:t>
            </a:r>
            <a:r>
              <a:rPr lang="en-US" altLang="ja-JP" dirty="0"/>
              <a:t>1</a:t>
            </a:r>
            <a:r>
              <a:rPr lang="ja-JP" altLang="en-US" dirty="0"/>
              <a:t>つの分身が存在する感覚が強くなった．</a:t>
            </a:r>
            <a:endParaRPr lang="en-US" altLang="ja-JP" dirty="0"/>
          </a:p>
          <a:p>
            <a:pPr lvl="1"/>
            <a:r>
              <a:rPr kumimoji="1" lang="ja-JP" altLang="en-US" dirty="0"/>
              <a:t>一方，</a:t>
            </a:r>
            <a:r>
              <a:rPr kumimoji="1" lang="ja-JP" altLang="en-US" b="1" dirty="0">
                <a:solidFill>
                  <a:schemeClr val="accent4"/>
                </a:solidFill>
              </a:rPr>
              <a:t>分身</a:t>
            </a:r>
            <a:r>
              <a:rPr kumimoji="1" lang="ja-JP" altLang="en-US" dirty="0"/>
              <a:t>して存在したと回答した参加者は全体の</a:t>
            </a:r>
            <a:r>
              <a:rPr kumimoji="1" lang="en-US" altLang="ja-JP" dirty="0"/>
              <a:t>40%</a:t>
            </a:r>
            <a:r>
              <a:rPr kumimoji="1" lang="ja-JP" altLang="en-US" dirty="0"/>
              <a:t>である．</a:t>
            </a:r>
            <a:br>
              <a:rPr kumimoji="1" lang="en-US" altLang="ja-JP" dirty="0"/>
            </a:br>
            <a:r>
              <a:rPr kumimoji="1" lang="ja-JP" altLang="en-US" dirty="0"/>
              <a:t>知覚されているオーバーレイ画像は，</a:t>
            </a:r>
            <a:r>
              <a:rPr kumimoji="1" lang="en-US" altLang="ja-JP" dirty="0"/>
              <a:t>1</a:t>
            </a:r>
            <a:r>
              <a:rPr kumimoji="1" lang="ja-JP" altLang="en-US" dirty="0"/>
              <a:t>つの融合空間ではなく</a:t>
            </a:r>
            <a:r>
              <a:rPr kumimoji="1" lang="en-US" altLang="ja-JP" dirty="0"/>
              <a:t>2</a:t>
            </a:r>
            <a:r>
              <a:rPr lang="ja-JP" altLang="en-US" dirty="0"/>
              <a:t>つ</a:t>
            </a:r>
            <a:r>
              <a:rPr kumimoji="1" lang="ja-JP" altLang="en-US" dirty="0"/>
              <a:t>の離れた空間を同時に知覚しているみなす感覚を意味している．</a:t>
            </a:r>
            <a:r>
              <a:rPr kumimoji="1" lang="ja-JP" altLang="en-US" b="1" dirty="0"/>
              <a:t>空間が身体位置</a:t>
            </a:r>
            <a:r>
              <a:rPr kumimoji="1" lang="ja-JP" altLang="en-US" dirty="0"/>
              <a:t>を決定．</a:t>
            </a:r>
          </a:p>
        </p:txBody>
      </p:sp>
      <p:sp>
        <p:nvSpPr>
          <p:cNvPr id="4" name="日付プレースホルダー 3">
            <a:extLst>
              <a:ext uri="{FF2B5EF4-FFF2-40B4-BE49-F238E27FC236}">
                <a16:creationId xmlns:a16="http://schemas.microsoft.com/office/drawing/2014/main" id="{3D3461C2-23B5-EA92-B866-3301ADD8CAF0}"/>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5" name="フッター プレースホルダー 4">
            <a:extLst>
              <a:ext uri="{FF2B5EF4-FFF2-40B4-BE49-F238E27FC236}">
                <a16:creationId xmlns:a16="http://schemas.microsoft.com/office/drawing/2014/main" id="{54DAF5E1-F554-7206-649E-4FA78A0D8444}"/>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endParaRPr kumimoji="1" lang="ja-JP" altLang="en-US" dirty="0"/>
          </a:p>
        </p:txBody>
      </p:sp>
      <p:sp>
        <p:nvSpPr>
          <p:cNvPr id="6" name="スライド番号プレースホルダー 5">
            <a:extLst>
              <a:ext uri="{FF2B5EF4-FFF2-40B4-BE49-F238E27FC236}">
                <a16:creationId xmlns:a16="http://schemas.microsoft.com/office/drawing/2014/main" id="{C0E9667A-0B31-8A0A-D07C-CEA738BE4D2C}"/>
              </a:ext>
            </a:extLst>
          </p:cNvPr>
          <p:cNvSpPr>
            <a:spLocks noGrp="1"/>
          </p:cNvSpPr>
          <p:nvPr>
            <p:ph type="sldNum" sz="quarter" idx="12"/>
          </p:nvPr>
        </p:nvSpPr>
        <p:spPr/>
        <p:txBody>
          <a:bodyPr/>
          <a:lstStyle/>
          <a:p>
            <a:fld id="{28498C4A-281D-456F-B1B5-DFF3FFC7FCB3}" type="slidenum">
              <a:rPr kumimoji="1" lang="ja-JP" altLang="en-US" smtClean="0"/>
              <a:t>15</a:t>
            </a:fld>
            <a:endParaRPr kumimoji="1" lang="ja-JP" altLang="en-US"/>
          </a:p>
        </p:txBody>
      </p:sp>
      <p:pic>
        <p:nvPicPr>
          <p:cNvPr id="17" name="グラフィックス 16">
            <a:extLst>
              <a:ext uri="{FF2B5EF4-FFF2-40B4-BE49-F238E27FC236}">
                <a16:creationId xmlns:a16="http://schemas.microsoft.com/office/drawing/2014/main" id="{EABB129C-B5EB-28B5-F404-DCE1DDDDF6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23735" y="3787022"/>
            <a:ext cx="4051300" cy="2243987"/>
          </a:xfrm>
          <a:prstGeom prst="rect">
            <a:avLst/>
          </a:prstGeom>
        </p:spPr>
      </p:pic>
      <p:sp>
        <p:nvSpPr>
          <p:cNvPr id="18" name="テキスト ボックス 17">
            <a:extLst>
              <a:ext uri="{FF2B5EF4-FFF2-40B4-BE49-F238E27FC236}">
                <a16:creationId xmlns:a16="http://schemas.microsoft.com/office/drawing/2014/main" id="{5048D4AB-BCDF-7404-38CB-A6FB80D36DF3}"/>
              </a:ext>
            </a:extLst>
          </p:cNvPr>
          <p:cNvSpPr txBox="1"/>
          <p:nvPr/>
        </p:nvSpPr>
        <p:spPr>
          <a:xfrm rot="16200000">
            <a:off x="2468034" y="4520706"/>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19" name="テキスト ボックス 18">
            <a:extLst>
              <a:ext uri="{FF2B5EF4-FFF2-40B4-BE49-F238E27FC236}">
                <a16:creationId xmlns:a16="http://schemas.microsoft.com/office/drawing/2014/main" id="{37AE0301-35FD-D2D7-D7E4-CEDD48D4917B}"/>
              </a:ext>
            </a:extLst>
          </p:cNvPr>
          <p:cNvSpPr txBox="1"/>
          <p:nvPr/>
        </p:nvSpPr>
        <p:spPr>
          <a:xfrm>
            <a:off x="8089381" y="5088999"/>
            <a:ext cx="759242" cy="369332"/>
          </a:xfrm>
          <a:prstGeom prst="rect">
            <a:avLst/>
          </a:prstGeom>
          <a:noFill/>
        </p:spPr>
        <p:txBody>
          <a:bodyPr wrap="square" rtlCol="0">
            <a:spAutoFit/>
          </a:bodyPr>
          <a:lstStyle/>
          <a:p>
            <a:r>
              <a:rPr kumimoji="1" lang="ja-JP" altLang="en-US" b="1" dirty="0"/>
              <a:t>分身</a:t>
            </a:r>
          </a:p>
        </p:txBody>
      </p:sp>
      <p:sp>
        <p:nvSpPr>
          <p:cNvPr id="20" name="テキスト ボックス 19">
            <a:extLst>
              <a:ext uri="{FF2B5EF4-FFF2-40B4-BE49-F238E27FC236}">
                <a16:creationId xmlns:a16="http://schemas.microsoft.com/office/drawing/2014/main" id="{098C1C80-B407-3F54-8B4D-F67439394854}"/>
              </a:ext>
            </a:extLst>
          </p:cNvPr>
          <p:cNvSpPr txBox="1"/>
          <p:nvPr/>
        </p:nvSpPr>
        <p:spPr>
          <a:xfrm>
            <a:off x="8046458" y="4650927"/>
            <a:ext cx="1415698" cy="369332"/>
          </a:xfrm>
          <a:prstGeom prst="rect">
            <a:avLst/>
          </a:prstGeom>
          <a:noFill/>
        </p:spPr>
        <p:txBody>
          <a:bodyPr wrap="square" rtlCol="0">
            <a:spAutoFit/>
          </a:bodyPr>
          <a:lstStyle/>
          <a:p>
            <a:r>
              <a:rPr kumimoji="1" lang="ja-JP" altLang="en-US" b="1" dirty="0"/>
              <a:t>空間が融合</a:t>
            </a:r>
          </a:p>
        </p:txBody>
      </p:sp>
      <p:sp>
        <p:nvSpPr>
          <p:cNvPr id="21" name="正方形/長方形 20">
            <a:extLst>
              <a:ext uri="{FF2B5EF4-FFF2-40B4-BE49-F238E27FC236}">
                <a16:creationId xmlns:a16="http://schemas.microsoft.com/office/drawing/2014/main" id="{F9A18549-D718-EE86-994C-5C33C8B235F0}"/>
              </a:ext>
            </a:extLst>
          </p:cNvPr>
          <p:cNvSpPr/>
          <p:nvPr/>
        </p:nvSpPr>
        <p:spPr>
          <a:xfrm>
            <a:off x="7938273" y="5115561"/>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9F2ED9C3-3FBB-6413-637E-EA671753F55E}"/>
              </a:ext>
            </a:extLst>
          </p:cNvPr>
          <p:cNvSpPr/>
          <p:nvPr/>
        </p:nvSpPr>
        <p:spPr>
          <a:xfrm>
            <a:off x="7930608" y="4692368"/>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30A2DA4-217F-DA3A-2400-6138044CDDB0}"/>
              </a:ext>
            </a:extLst>
          </p:cNvPr>
          <p:cNvSpPr txBox="1"/>
          <p:nvPr/>
        </p:nvSpPr>
        <p:spPr>
          <a:xfrm>
            <a:off x="4052922" y="5766743"/>
            <a:ext cx="1588423" cy="523220"/>
          </a:xfrm>
          <a:prstGeom prst="rect">
            <a:avLst/>
          </a:prstGeom>
          <a:no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24" name="テキスト ボックス 23">
            <a:extLst>
              <a:ext uri="{FF2B5EF4-FFF2-40B4-BE49-F238E27FC236}">
                <a16:creationId xmlns:a16="http://schemas.microsoft.com/office/drawing/2014/main" id="{F3B87B9B-C355-7B5E-A4FA-8EB2B2C32428}"/>
              </a:ext>
            </a:extLst>
          </p:cNvPr>
          <p:cNvSpPr txBox="1"/>
          <p:nvPr/>
        </p:nvSpPr>
        <p:spPr>
          <a:xfrm>
            <a:off x="4748362" y="5766743"/>
            <a:ext cx="2454482" cy="523220"/>
          </a:xfrm>
          <a:prstGeom prst="rect">
            <a:avLst/>
          </a:prstGeom>
          <a:no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25" name="テキスト ボックス 24">
            <a:extLst>
              <a:ext uri="{FF2B5EF4-FFF2-40B4-BE49-F238E27FC236}">
                <a16:creationId xmlns:a16="http://schemas.microsoft.com/office/drawing/2014/main" id="{1D7116CF-1FDF-7A47-D32E-89725698BEF8}"/>
              </a:ext>
            </a:extLst>
          </p:cNvPr>
          <p:cNvSpPr txBox="1"/>
          <p:nvPr/>
        </p:nvSpPr>
        <p:spPr>
          <a:xfrm>
            <a:off x="5975603" y="5766743"/>
            <a:ext cx="2454482" cy="523220"/>
          </a:xfrm>
          <a:prstGeom prst="rect">
            <a:avLst/>
          </a:prstGeom>
          <a:noFill/>
        </p:spPr>
        <p:txBody>
          <a:bodyPr wrap="square" rtlCol="0">
            <a:spAutoFit/>
          </a:bodyPr>
          <a:lstStyle/>
          <a:p>
            <a:pPr algn="ctr"/>
            <a:r>
              <a:rPr kumimoji="1" lang="en-US" altLang="ja-JP" sz="1400" b="1" dirty="0"/>
              <a:t>C</a:t>
            </a:r>
            <a:r>
              <a:rPr kumimoji="1" lang="ja-JP" altLang="en-US" sz="1400" b="1" dirty="0"/>
              <a:t>条件</a:t>
            </a:r>
            <a:endParaRPr kumimoji="1" lang="en-US" altLang="ja-JP" sz="1400" b="1" dirty="0"/>
          </a:p>
          <a:p>
            <a:pPr algn="ctr"/>
            <a:r>
              <a:rPr kumimoji="1" lang="ja-JP" altLang="en-US" sz="1400" b="1" dirty="0"/>
              <a:t>自動切替映像</a:t>
            </a:r>
            <a:endParaRPr kumimoji="1" lang="en-US" altLang="ja-JP" sz="1400" b="1" dirty="0"/>
          </a:p>
        </p:txBody>
      </p:sp>
    </p:spTree>
    <p:extLst>
      <p:ext uri="{BB962C8B-B14F-4D97-AF65-F5344CB8AC3E}">
        <p14:creationId xmlns:p14="http://schemas.microsoft.com/office/powerpoint/2010/main" val="17145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F4250-98A3-F8E6-2CE9-5FD3217C1F87}"/>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3EAC86A8-9380-CE5B-13FE-93D5ED28D993}"/>
              </a:ext>
            </a:extLst>
          </p:cNvPr>
          <p:cNvSpPr>
            <a:spLocks noGrp="1"/>
          </p:cNvSpPr>
          <p:nvPr>
            <p:ph idx="1"/>
          </p:nvPr>
        </p:nvSpPr>
        <p:spPr/>
        <p:txBody>
          <a:bodyPr/>
          <a:lstStyle/>
          <a:p>
            <a:r>
              <a:rPr lang="ja-JP" altLang="en-US" sz="2800" dirty="0"/>
              <a:t>テレプレゼンスは遠隔地の空間に没入して現地で活動するための技術であり，</a:t>
            </a:r>
            <a:r>
              <a:rPr lang="en-US" altLang="ja-JP" sz="2800" dirty="0"/>
              <a:t>80</a:t>
            </a:r>
            <a:r>
              <a:rPr lang="ja-JP" altLang="en-US" sz="2800" dirty="0"/>
              <a:t>年代から提案・研究されてきた．</a:t>
            </a:r>
            <a:endParaRPr lang="en-US" altLang="ja-JP" sz="2800" dirty="0"/>
          </a:p>
          <a:p>
            <a:r>
              <a:rPr lang="ja-JP" altLang="en-US" sz="2800" b="1" dirty="0"/>
              <a:t>多くのシステムでは</a:t>
            </a:r>
            <a:r>
              <a:rPr lang="en-US" altLang="ja-JP" sz="2800" b="1" dirty="0"/>
              <a:t>1</a:t>
            </a:r>
            <a:r>
              <a:rPr lang="ja-JP" altLang="en-US" sz="2800" b="1" dirty="0"/>
              <a:t>台のロボット</a:t>
            </a:r>
            <a:r>
              <a:rPr lang="ja-JP" altLang="en-US" sz="2800" dirty="0"/>
              <a:t>に没入する構成</a:t>
            </a:r>
            <a:r>
              <a:rPr lang="ja-JP" altLang="en-US" dirty="0"/>
              <a:t>である．</a:t>
            </a:r>
            <a:br>
              <a:rPr lang="en-US" altLang="ja-JP" dirty="0"/>
            </a:br>
            <a:r>
              <a:rPr lang="ja-JP" altLang="en-US" sz="2800" dirty="0"/>
              <a:t>もし</a:t>
            </a:r>
            <a:r>
              <a:rPr lang="ja-JP" altLang="en-US" sz="2800" b="1" dirty="0"/>
              <a:t>複数のロボットアバタ</a:t>
            </a:r>
            <a:r>
              <a:rPr lang="ja-JP" altLang="en-US" sz="2800" dirty="0"/>
              <a:t>に専門家が没入して，</a:t>
            </a:r>
            <a:br>
              <a:rPr lang="en-US" altLang="ja-JP" sz="2800" dirty="0"/>
            </a:br>
            <a:r>
              <a:rPr lang="ja-JP" altLang="en-US" sz="2800" dirty="0"/>
              <a:t>複数個所で同時並行的に作業を行うことができれば各個人の生産性の向上に有益と考えられる．見学やバーチャル観光において多様な体験を効率的に獲得することにも貢献し得る．</a:t>
            </a:r>
            <a:endParaRPr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134CCE78-190C-1AC2-D8F0-7CD2DA7C01D9}"/>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DDF20610-35D8-A179-DDC9-EB3736ACFDD5}"/>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endParaRPr kumimoji="1" lang="ja-JP" altLang="en-US" dirty="0"/>
          </a:p>
        </p:txBody>
      </p:sp>
      <p:sp>
        <p:nvSpPr>
          <p:cNvPr id="6" name="スライド番号プレースホルダー 5">
            <a:extLst>
              <a:ext uri="{FF2B5EF4-FFF2-40B4-BE49-F238E27FC236}">
                <a16:creationId xmlns:a16="http://schemas.microsoft.com/office/drawing/2014/main" id="{A34F5BF9-E624-7405-3C72-2F78B914C9B7}"/>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7" name="グラフィックス 6">
            <a:extLst>
              <a:ext uri="{FF2B5EF4-FFF2-40B4-BE49-F238E27FC236}">
                <a16:creationId xmlns:a16="http://schemas.microsoft.com/office/drawing/2014/main" id="{684EA981-B3A3-68EB-77EC-B29E6100F0D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724"/>
          <a:stretch/>
        </p:blipFill>
        <p:spPr>
          <a:xfrm>
            <a:off x="2882950" y="4034416"/>
            <a:ext cx="808621" cy="1472511"/>
          </a:xfrm>
          <a:prstGeom prst="rect">
            <a:avLst/>
          </a:prstGeom>
        </p:spPr>
      </p:pic>
      <p:pic>
        <p:nvPicPr>
          <p:cNvPr id="8" name="図 7" descr="草, 屋外, 建物, バイク が含まれている画像&#10;&#10;自動的に生成された説明">
            <a:extLst>
              <a:ext uri="{FF2B5EF4-FFF2-40B4-BE49-F238E27FC236}">
                <a16:creationId xmlns:a16="http://schemas.microsoft.com/office/drawing/2014/main" id="{40FD6B54-34DA-BE1B-2FEF-FC4637FF43D8}"/>
              </a:ext>
            </a:extLst>
          </p:cNvPr>
          <p:cNvPicPr>
            <a:picLocks noChangeAspect="1"/>
          </p:cNvPicPr>
          <p:nvPr/>
        </p:nvPicPr>
        <p:blipFill rotWithShape="1">
          <a:blip r:embed="rId5">
            <a:extLst>
              <a:ext uri="{28A0092B-C50C-407E-A947-70E740481C1C}">
                <a14:useLocalDpi xmlns:a14="http://schemas.microsoft.com/office/drawing/2010/main" val="0"/>
              </a:ext>
            </a:extLst>
          </a:blip>
          <a:srcRect l="4765" t="25808" r="46235" b="-1"/>
          <a:stretch/>
        </p:blipFill>
        <p:spPr>
          <a:xfrm>
            <a:off x="4594349" y="4370138"/>
            <a:ext cx="780549" cy="664777"/>
          </a:xfrm>
          <a:prstGeom prst="ellipse">
            <a:avLst/>
          </a:prstGeom>
          <a:ln>
            <a:noFill/>
          </a:ln>
          <a:effectLst>
            <a:softEdge rad="0"/>
          </a:effectLst>
        </p:spPr>
      </p:pic>
      <p:pic>
        <p:nvPicPr>
          <p:cNvPr id="9" name="図 8" descr="建物, 道路, 乗る, 市 が含まれている画像&#10;&#10;自動的に生成された説明">
            <a:extLst>
              <a:ext uri="{FF2B5EF4-FFF2-40B4-BE49-F238E27FC236}">
                <a16:creationId xmlns:a16="http://schemas.microsoft.com/office/drawing/2014/main" id="{13AFA8B9-0216-491B-9EFB-CB002C8982EB}"/>
              </a:ext>
            </a:extLst>
          </p:cNvPr>
          <p:cNvPicPr>
            <a:picLocks noChangeAspect="1"/>
          </p:cNvPicPr>
          <p:nvPr/>
        </p:nvPicPr>
        <p:blipFill rotWithShape="1">
          <a:blip r:embed="rId6">
            <a:extLst>
              <a:ext uri="{28A0092B-C50C-407E-A947-70E740481C1C}">
                <a14:useLocalDpi xmlns:a14="http://schemas.microsoft.com/office/drawing/2010/main" val="0"/>
              </a:ext>
            </a:extLst>
          </a:blip>
          <a:srcRect l="46178" t="-426" r="-178" b="5617"/>
          <a:stretch/>
        </p:blipFill>
        <p:spPr>
          <a:xfrm>
            <a:off x="7822294" y="3673769"/>
            <a:ext cx="935912" cy="924295"/>
          </a:xfrm>
          <a:prstGeom prst="ellipse">
            <a:avLst/>
          </a:prstGeom>
          <a:ln>
            <a:noFill/>
          </a:ln>
          <a:effectLst>
            <a:softEdge rad="0"/>
          </a:effectLst>
        </p:spPr>
      </p:pic>
      <p:pic>
        <p:nvPicPr>
          <p:cNvPr id="10" name="図 9" descr="木 が含まれている画像&#10;&#10;自動的に生成された説明">
            <a:extLst>
              <a:ext uri="{FF2B5EF4-FFF2-40B4-BE49-F238E27FC236}">
                <a16:creationId xmlns:a16="http://schemas.microsoft.com/office/drawing/2014/main" id="{D251064F-4669-DFDB-B4B7-8EA0664B3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6239" y="4103757"/>
            <a:ext cx="3092995" cy="1526031"/>
          </a:xfrm>
          <a:prstGeom prst="rect">
            <a:avLst/>
          </a:prstGeom>
        </p:spPr>
      </p:pic>
      <p:sp>
        <p:nvSpPr>
          <p:cNvPr id="11" name="テキスト ボックス 10">
            <a:extLst>
              <a:ext uri="{FF2B5EF4-FFF2-40B4-BE49-F238E27FC236}">
                <a16:creationId xmlns:a16="http://schemas.microsoft.com/office/drawing/2014/main" id="{45327CDD-D34A-21A6-3C2F-3B5E2B86F2D7}"/>
              </a:ext>
            </a:extLst>
          </p:cNvPr>
          <p:cNvSpPr txBox="1"/>
          <p:nvPr/>
        </p:nvSpPr>
        <p:spPr>
          <a:xfrm>
            <a:off x="2838605" y="5475302"/>
            <a:ext cx="897309" cy="369332"/>
          </a:xfrm>
          <a:prstGeom prst="rect">
            <a:avLst/>
          </a:prstGeom>
          <a:noFill/>
        </p:spPr>
        <p:txBody>
          <a:bodyPr wrap="square" rtlCol="0">
            <a:spAutoFit/>
          </a:bodyPr>
          <a:lstStyle/>
          <a:p>
            <a:r>
              <a:rPr kumimoji="1" lang="ja-JP" altLang="en-US" dirty="0"/>
              <a:t>専門家</a:t>
            </a:r>
          </a:p>
        </p:txBody>
      </p:sp>
      <p:cxnSp>
        <p:nvCxnSpPr>
          <p:cNvPr id="13" name="直線コネクタ 12">
            <a:extLst>
              <a:ext uri="{FF2B5EF4-FFF2-40B4-BE49-F238E27FC236}">
                <a16:creationId xmlns:a16="http://schemas.microsoft.com/office/drawing/2014/main" id="{E8C978A3-E1A6-90ED-EFF4-DA72CF41372D}"/>
              </a:ext>
            </a:extLst>
          </p:cNvPr>
          <p:cNvCxnSpPr>
            <a:cxnSpLocks/>
          </p:cNvCxnSpPr>
          <p:nvPr/>
        </p:nvCxnSpPr>
        <p:spPr>
          <a:xfrm>
            <a:off x="5300870" y="4510157"/>
            <a:ext cx="405154" cy="717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0A9F2C2-1BEE-2882-DB2B-1C4A05AB4CA3}"/>
              </a:ext>
            </a:extLst>
          </p:cNvPr>
          <p:cNvCxnSpPr>
            <a:cxnSpLocks/>
          </p:cNvCxnSpPr>
          <p:nvPr/>
        </p:nvCxnSpPr>
        <p:spPr>
          <a:xfrm>
            <a:off x="4866118" y="5034915"/>
            <a:ext cx="839906" cy="19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91021C-E219-B297-0800-E665CABEBA9B}"/>
              </a:ext>
            </a:extLst>
          </p:cNvPr>
          <p:cNvCxnSpPr>
            <a:cxnSpLocks/>
            <a:stCxn id="9" idx="1"/>
          </p:cNvCxnSpPr>
          <p:nvPr/>
        </p:nvCxnSpPr>
        <p:spPr>
          <a:xfrm flipH="1">
            <a:off x="7435281" y="3809129"/>
            <a:ext cx="524074" cy="5356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39D1013-90E3-1359-7F43-BCA2990DDA9E}"/>
              </a:ext>
            </a:extLst>
          </p:cNvPr>
          <p:cNvCxnSpPr>
            <a:cxnSpLocks/>
          </p:cNvCxnSpPr>
          <p:nvPr/>
        </p:nvCxnSpPr>
        <p:spPr>
          <a:xfrm flipH="1" flipV="1">
            <a:off x="7435281" y="4355086"/>
            <a:ext cx="644128" cy="1982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373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27174-67BB-352E-0B8E-AB3BF1C44630}"/>
              </a:ext>
            </a:extLst>
          </p:cNvPr>
          <p:cNvSpPr>
            <a:spLocks noGrp="1"/>
          </p:cNvSpPr>
          <p:nvPr>
            <p:ph type="title"/>
          </p:nvPr>
        </p:nvSpPr>
        <p:spPr/>
        <p:txBody>
          <a:bodyPr>
            <a:normAutofit/>
          </a:bodyPr>
          <a:lstStyle/>
          <a:p>
            <a:r>
              <a:rPr lang="ja-JP" altLang="en-US" dirty="0"/>
              <a:t>背景</a:t>
            </a:r>
            <a:endParaRPr kumimoji="1" lang="ja-JP" altLang="en-US" dirty="0"/>
          </a:p>
        </p:txBody>
      </p:sp>
      <p:sp>
        <p:nvSpPr>
          <p:cNvPr id="3" name="コンテンツ プレースホルダー 2">
            <a:extLst>
              <a:ext uri="{FF2B5EF4-FFF2-40B4-BE49-F238E27FC236}">
                <a16:creationId xmlns:a16="http://schemas.microsoft.com/office/drawing/2014/main" id="{68F2EF50-C729-2257-79EC-59B9AF0AB51A}"/>
              </a:ext>
            </a:extLst>
          </p:cNvPr>
          <p:cNvSpPr>
            <a:spLocks noGrp="1"/>
          </p:cNvSpPr>
          <p:nvPr>
            <p:ph idx="1"/>
          </p:nvPr>
        </p:nvSpPr>
        <p:spPr/>
        <p:txBody>
          <a:bodyPr/>
          <a:lstStyle/>
          <a:p>
            <a:r>
              <a:rPr lang="ja-JP" altLang="en-US" sz="2800" dirty="0"/>
              <a:t>しかしながら，複数の遠隔環境を体験する際の</a:t>
            </a:r>
            <a:r>
              <a:rPr lang="ja-JP" altLang="en-US" sz="2800" b="1" dirty="0"/>
              <a:t>身体と空間</a:t>
            </a:r>
            <a:br>
              <a:rPr lang="en-US" altLang="ja-JP" sz="2800" b="1" dirty="0"/>
            </a:br>
            <a:r>
              <a:rPr lang="ja-JP" altLang="en-US" sz="2800" dirty="0"/>
              <a:t>に関わる感覚は未知の点が多い．</a:t>
            </a:r>
            <a:endParaRPr lang="en-US" altLang="ja-JP" sz="2800" dirty="0"/>
          </a:p>
          <a:p>
            <a:r>
              <a:rPr lang="ja-JP" altLang="en-US" sz="2800" b="1" dirty="0"/>
              <a:t>本研究の目的は</a:t>
            </a:r>
            <a:br>
              <a:rPr lang="en-US" altLang="ja-JP" sz="2800" b="1" dirty="0"/>
            </a:br>
            <a:r>
              <a:rPr lang="ja-JP" altLang="en-US" sz="2800" b="1" dirty="0"/>
              <a:t>２箇所の空間</a:t>
            </a:r>
            <a:r>
              <a:rPr lang="ja-JP" altLang="en-US" sz="2800" dirty="0"/>
              <a:t>に</a:t>
            </a:r>
            <a:r>
              <a:rPr lang="ja-JP" altLang="en-US" sz="2800" b="1" dirty="0"/>
              <a:t>ほぼ同時に没入する体験</a:t>
            </a:r>
            <a:r>
              <a:rPr lang="ja-JP" altLang="en-US" sz="2800" dirty="0"/>
              <a:t>の特性の解明</a:t>
            </a:r>
            <a:endParaRPr kumimoji="1"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4233E1A7-855E-BBB1-894D-31018CBABD1B}"/>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5" name="フッター プレースホルダー 4">
            <a:extLst>
              <a:ext uri="{FF2B5EF4-FFF2-40B4-BE49-F238E27FC236}">
                <a16:creationId xmlns:a16="http://schemas.microsoft.com/office/drawing/2014/main" id="{EBF15840-6763-52C6-91E5-7C24A9069F0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DCA12CF1-52D9-6782-7CC1-B1287A6C0F1B}"/>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dirty="0"/>
          </a:p>
        </p:txBody>
      </p:sp>
      <p:sp>
        <p:nvSpPr>
          <p:cNvPr id="18" name="テキスト ボックス 17">
            <a:extLst>
              <a:ext uri="{FF2B5EF4-FFF2-40B4-BE49-F238E27FC236}">
                <a16:creationId xmlns:a16="http://schemas.microsoft.com/office/drawing/2014/main" id="{6F73B852-8921-B3C5-A922-4FB0D2194449}"/>
              </a:ext>
            </a:extLst>
          </p:cNvPr>
          <p:cNvSpPr txBox="1"/>
          <p:nvPr/>
        </p:nvSpPr>
        <p:spPr>
          <a:xfrm>
            <a:off x="1487731" y="4987337"/>
            <a:ext cx="829477" cy="338554"/>
          </a:xfrm>
          <a:prstGeom prst="rect">
            <a:avLst/>
          </a:prstGeom>
          <a:noFill/>
        </p:spPr>
        <p:txBody>
          <a:bodyPr wrap="square" rtlCol="0">
            <a:spAutoFit/>
          </a:bodyPr>
          <a:lstStyle/>
          <a:p>
            <a:r>
              <a:rPr lang="ja-JP" altLang="en-US" sz="1600" b="1" dirty="0">
                <a:ea typeface="Meiryo UI" panose="020B0604030504040204" pitchFamily="50" charset="-128"/>
              </a:rPr>
              <a:t>体験者</a:t>
            </a:r>
            <a:endParaRPr kumimoji="1" lang="ja-JP" altLang="en-US" sz="1600" b="1" dirty="0">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521C6B7-666B-F7FF-7E5E-E825361B6E20}"/>
              </a:ext>
            </a:extLst>
          </p:cNvPr>
          <p:cNvCxnSpPr>
            <a:cxnSpLocks/>
          </p:cNvCxnSpPr>
          <p:nvPr/>
        </p:nvCxnSpPr>
        <p:spPr>
          <a:xfrm>
            <a:off x="2590999" y="4916810"/>
            <a:ext cx="2232000" cy="4128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C7DAF4F3-A139-D3A5-0FEA-3489C193D72F}"/>
                  </a:ext>
                </a:extLst>
              </p:cNvPr>
              <p:cNvSpPr txBox="1"/>
              <p:nvPr/>
            </p:nvSpPr>
            <p:spPr>
              <a:xfrm>
                <a:off x="4920472" y="3640912"/>
                <a:ext cx="1335386" cy="369332"/>
              </a:xfrm>
              <a:prstGeom prst="rect">
                <a:avLst/>
              </a:prstGeom>
              <a:noFill/>
            </p:spPr>
            <p:txBody>
              <a:bodyPr wrap="square">
                <a:spAutoFit/>
              </a:bodyPr>
              <a:lstStyle/>
              <a:p>
                <a:pPr algn="ctr"/>
                <a:r>
                  <a:rPr kumimoji="1" lang="ja-JP" altLang="en-US" sz="1800" b="1" dirty="0">
                    <a:solidFill>
                      <a:schemeClr val="accent2"/>
                    </a:solidFill>
                    <a:ea typeface="Meiryo UI" panose="020B0604030504040204" pitchFamily="50" charset="-128"/>
                  </a:rPr>
                  <a:t>遠隔空間</a:t>
                </a:r>
                <a:r>
                  <a:rPr kumimoji="1" lang="en-US" altLang="ja-JP" sz="1800" b="1" dirty="0">
                    <a:solidFill>
                      <a:schemeClr val="accent2"/>
                    </a:solidFill>
                    <a:ea typeface="Meiryo UI" panose="020B0604030504040204" pitchFamily="50" charset="-128"/>
                  </a:rPr>
                  <a:t> </a:t>
                </a:r>
                <a14:m>
                  <m:oMath xmlns:m="http://schemas.openxmlformats.org/officeDocument/2006/math">
                    <m:r>
                      <a:rPr kumimoji="1" lang="en-US" altLang="ja-JP" sz="1800" b="1" i="1" smtClean="0">
                        <a:solidFill>
                          <a:schemeClr val="accent2"/>
                        </a:solidFill>
                        <a:latin typeface="Cambria Math" panose="02040503050406030204" pitchFamily="18" charset="0"/>
                      </a:rPr>
                      <m:t>𝜶</m:t>
                    </m:r>
                  </m:oMath>
                </a14:m>
                <a:endParaRPr kumimoji="1" lang="ja-JP" altLang="en-US" sz="1800" b="1" dirty="0">
                  <a:solidFill>
                    <a:schemeClr val="accent2"/>
                  </a:solidFill>
                  <a:ea typeface="Meiryo UI" panose="020B0604030504040204" pitchFamily="50" charset="-128"/>
                </a:endParaRPr>
              </a:p>
            </p:txBody>
          </p:sp>
        </mc:Choice>
        <mc:Fallback xmlns="">
          <p:sp>
            <p:nvSpPr>
              <p:cNvPr id="43" name="テキスト ボックス 42">
                <a:extLst>
                  <a:ext uri="{FF2B5EF4-FFF2-40B4-BE49-F238E27FC236}">
                    <a16:creationId xmlns:a16="http://schemas.microsoft.com/office/drawing/2014/main" id="{C7DAF4F3-A139-D3A5-0FEA-3489C193D72F}"/>
                  </a:ext>
                </a:extLst>
              </p:cNvPr>
              <p:cNvSpPr txBox="1">
                <a:spLocks noRot="1" noChangeAspect="1" noMove="1" noResize="1" noEditPoints="1" noAdjustHandles="1" noChangeArrowheads="1" noChangeShapeType="1" noTextEdit="1"/>
              </p:cNvSpPr>
              <p:nvPr/>
            </p:nvSpPr>
            <p:spPr>
              <a:xfrm>
                <a:off x="4920472" y="3640912"/>
                <a:ext cx="1335386" cy="369332"/>
              </a:xfrm>
              <a:prstGeom prst="rect">
                <a:avLst/>
              </a:prstGeom>
              <a:blipFill>
                <a:blip r:embed="rId2"/>
                <a:stretch>
                  <a:fillRect l="-3196" t="-14754" b="-18033"/>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00F64814-66A6-5C2E-6D74-EF90835B0EC5}"/>
              </a:ext>
            </a:extLst>
          </p:cNvPr>
          <p:cNvCxnSpPr>
            <a:cxnSpLocks/>
          </p:cNvCxnSpPr>
          <p:nvPr/>
        </p:nvCxnSpPr>
        <p:spPr>
          <a:xfrm>
            <a:off x="4409858" y="5288752"/>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AD602-7AF2-DBC1-EC3F-95AFD2987D4E}"/>
              </a:ext>
            </a:extLst>
          </p:cNvPr>
          <p:cNvCxnSpPr>
            <a:cxnSpLocks/>
          </p:cNvCxnSpPr>
          <p:nvPr/>
        </p:nvCxnSpPr>
        <p:spPr>
          <a:xfrm>
            <a:off x="4409858" y="3947240"/>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89D3E7C-3981-5F4F-CD25-0D03F58269F0}"/>
              </a:ext>
            </a:extLst>
          </p:cNvPr>
          <p:cNvCxnSpPr>
            <a:cxnSpLocks/>
          </p:cNvCxnSpPr>
          <p:nvPr/>
        </p:nvCxnSpPr>
        <p:spPr>
          <a:xfrm>
            <a:off x="6563693" y="367107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8BA8543-163B-7A08-E283-02BCFA736FFF}"/>
              </a:ext>
            </a:extLst>
          </p:cNvPr>
          <p:cNvCxnSpPr>
            <a:cxnSpLocks/>
          </p:cNvCxnSpPr>
          <p:nvPr/>
        </p:nvCxnSpPr>
        <p:spPr>
          <a:xfrm>
            <a:off x="4409858" y="3947240"/>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2EB0337-111B-77DC-1394-5CDFD1EFA499}"/>
              </a:ext>
            </a:extLst>
          </p:cNvPr>
          <p:cNvCxnSpPr>
            <a:cxnSpLocks/>
          </p:cNvCxnSpPr>
          <p:nvPr/>
        </p:nvCxnSpPr>
        <p:spPr>
          <a:xfrm>
            <a:off x="5017201" y="3671075"/>
            <a:ext cx="0" cy="1341512"/>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E28E7CF-5BCB-6F08-3D79-FFA9076DCC46}"/>
              </a:ext>
            </a:extLst>
          </p:cNvPr>
          <p:cNvCxnSpPr>
            <a:cxnSpLocks/>
          </p:cNvCxnSpPr>
          <p:nvPr/>
        </p:nvCxnSpPr>
        <p:spPr>
          <a:xfrm flipH="1">
            <a:off x="4413322" y="3668752"/>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6978D05-283B-76F1-2611-176128CBFA97}"/>
              </a:ext>
            </a:extLst>
          </p:cNvPr>
          <p:cNvCxnSpPr>
            <a:cxnSpLocks/>
          </p:cNvCxnSpPr>
          <p:nvPr/>
        </p:nvCxnSpPr>
        <p:spPr>
          <a:xfrm>
            <a:off x="5012228" y="3672285"/>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50DCEEF-1A7C-9A6A-AB18-26BA5185DF84}"/>
              </a:ext>
            </a:extLst>
          </p:cNvPr>
          <p:cNvCxnSpPr>
            <a:cxnSpLocks/>
          </p:cNvCxnSpPr>
          <p:nvPr/>
        </p:nvCxnSpPr>
        <p:spPr>
          <a:xfrm>
            <a:off x="5020046" y="5003840"/>
            <a:ext cx="1549812"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15DEF47-3883-4ECE-1A55-EAE4DBC5CDCF}"/>
              </a:ext>
            </a:extLst>
          </p:cNvPr>
          <p:cNvCxnSpPr>
            <a:cxnSpLocks/>
          </p:cNvCxnSpPr>
          <p:nvPr/>
        </p:nvCxnSpPr>
        <p:spPr>
          <a:xfrm flipH="1">
            <a:off x="5957028" y="3677490"/>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F182639-BD92-1924-9FB3-ACD0FE8B7B6C}"/>
              </a:ext>
            </a:extLst>
          </p:cNvPr>
          <p:cNvCxnSpPr>
            <a:cxnSpLocks/>
          </p:cNvCxnSpPr>
          <p:nvPr/>
        </p:nvCxnSpPr>
        <p:spPr>
          <a:xfrm flipH="1">
            <a:off x="5959632" y="5006982"/>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3663E2-0997-5B38-9C2E-DFDDA2AA8784}"/>
              </a:ext>
            </a:extLst>
          </p:cNvPr>
          <p:cNvCxnSpPr>
            <a:cxnSpLocks/>
          </p:cNvCxnSpPr>
          <p:nvPr/>
        </p:nvCxnSpPr>
        <p:spPr>
          <a:xfrm flipH="1">
            <a:off x="4417715" y="5002226"/>
            <a:ext cx="608286" cy="276165"/>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7F173CB-77CB-DB11-8567-9B80D4209C69}"/>
              </a:ext>
            </a:extLst>
          </p:cNvPr>
          <p:cNvGrpSpPr/>
          <p:nvPr/>
        </p:nvGrpSpPr>
        <p:grpSpPr>
          <a:xfrm>
            <a:off x="1179137" y="3668752"/>
            <a:ext cx="2159995" cy="1620000"/>
            <a:chOff x="3523013" y="4945935"/>
            <a:chExt cx="1754639" cy="1476196"/>
          </a:xfrm>
        </p:grpSpPr>
        <p:cxnSp>
          <p:nvCxnSpPr>
            <p:cNvPr id="51" name="直線コネクタ 50">
              <a:extLst>
                <a:ext uri="{FF2B5EF4-FFF2-40B4-BE49-F238E27FC236}">
                  <a16:creationId xmlns:a16="http://schemas.microsoft.com/office/drawing/2014/main" id="{54CA29BF-B76C-2645-018F-1E814F197CC2}"/>
                </a:ext>
              </a:extLst>
            </p:cNvPr>
            <p:cNvCxnSpPr>
              <a:cxnSpLocks/>
            </p:cNvCxnSpPr>
            <p:nvPr/>
          </p:nvCxnSpPr>
          <p:spPr>
            <a:xfrm>
              <a:off x="3523013" y="6422131"/>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43167B8-4FA3-9240-945F-51FDE406A4DD}"/>
                </a:ext>
              </a:extLst>
            </p:cNvPr>
            <p:cNvCxnSpPr>
              <a:cxnSpLocks/>
            </p:cNvCxnSpPr>
            <p:nvPr/>
          </p:nvCxnSpPr>
          <p:spPr>
            <a:xfrm>
              <a:off x="3523013"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DA3F84C-E68E-D52B-6BE1-A63C9160C1BB}"/>
                </a:ext>
              </a:extLst>
            </p:cNvPr>
            <p:cNvCxnSpPr>
              <a:cxnSpLocks/>
            </p:cNvCxnSpPr>
            <p:nvPr/>
          </p:nvCxnSpPr>
          <p:spPr>
            <a:xfrm>
              <a:off x="4781976"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AEFC306-C305-AE2A-85A9-E61E0799B768}"/>
                </a:ext>
              </a:extLst>
            </p:cNvPr>
            <p:cNvCxnSpPr>
              <a:cxnSpLocks/>
            </p:cNvCxnSpPr>
            <p:nvPr/>
          </p:nvCxnSpPr>
          <p:spPr>
            <a:xfrm>
              <a:off x="5272644" y="494805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5C15674-0BC0-4E24-475B-323B2D643B93}"/>
                </a:ext>
              </a:extLst>
            </p:cNvPr>
            <p:cNvCxnSpPr>
              <a:cxnSpLocks/>
            </p:cNvCxnSpPr>
            <p:nvPr/>
          </p:nvCxnSpPr>
          <p:spPr>
            <a:xfrm>
              <a:off x="3523013" y="5199702"/>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86EA797-43EE-DF27-C41E-88EDFF31D50C}"/>
                </a:ext>
              </a:extLst>
            </p:cNvPr>
            <p:cNvCxnSpPr>
              <a:cxnSpLocks/>
            </p:cNvCxnSpPr>
            <p:nvPr/>
          </p:nvCxnSpPr>
          <p:spPr>
            <a:xfrm>
              <a:off x="4016378" y="4948052"/>
              <a:ext cx="0" cy="122242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53B574F-6CDA-B1CB-03B6-1AD552F3B945}"/>
                </a:ext>
              </a:extLst>
            </p:cNvPr>
            <p:cNvCxnSpPr>
              <a:cxnSpLocks/>
            </p:cNvCxnSpPr>
            <p:nvPr/>
          </p:nvCxnSpPr>
          <p:spPr>
            <a:xfrm flipH="1">
              <a:off x="3525827" y="4945935"/>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8E81D75-13AE-ADDE-3C24-4C2BC0BB3C27}"/>
                </a:ext>
              </a:extLst>
            </p:cNvPr>
            <p:cNvCxnSpPr>
              <a:cxnSpLocks/>
            </p:cNvCxnSpPr>
            <p:nvPr/>
          </p:nvCxnSpPr>
          <p:spPr>
            <a:xfrm>
              <a:off x="4012338" y="4949155"/>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DB8949B-FA7E-2777-2C02-649CC399D837}"/>
                </a:ext>
              </a:extLst>
            </p:cNvPr>
            <p:cNvCxnSpPr>
              <a:cxnSpLocks/>
            </p:cNvCxnSpPr>
            <p:nvPr/>
          </p:nvCxnSpPr>
          <p:spPr>
            <a:xfrm>
              <a:off x="4018689" y="6162510"/>
              <a:ext cx="1258963"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84800CD-7079-9F40-C67B-AC587797A3DA}"/>
                </a:ext>
              </a:extLst>
            </p:cNvPr>
            <p:cNvCxnSpPr>
              <a:cxnSpLocks/>
            </p:cNvCxnSpPr>
            <p:nvPr/>
          </p:nvCxnSpPr>
          <p:spPr>
            <a:xfrm flipH="1">
              <a:off x="4779830" y="4953898"/>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6EAEA968-3D6E-3B96-719F-9D31ACDDD1BF}"/>
                </a:ext>
              </a:extLst>
            </p:cNvPr>
            <p:cNvCxnSpPr>
              <a:cxnSpLocks/>
            </p:cNvCxnSpPr>
            <p:nvPr/>
          </p:nvCxnSpPr>
          <p:spPr>
            <a:xfrm flipH="1">
              <a:off x="4781945" y="6165373"/>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7147487-2D08-4CC6-568F-426E41D0A3E4}"/>
                </a:ext>
              </a:extLst>
            </p:cNvPr>
            <p:cNvCxnSpPr>
              <a:cxnSpLocks/>
            </p:cNvCxnSpPr>
            <p:nvPr/>
          </p:nvCxnSpPr>
          <p:spPr>
            <a:xfrm flipH="1">
              <a:off x="3529395" y="6161039"/>
              <a:ext cx="494131" cy="25165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7C435ACB-2A46-CCDC-0596-7C1FD27F80BA}"/>
              </a:ext>
            </a:extLst>
          </p:cNvPr>
          <p:cNvSpPr/>
          <p:nvPr/>
        </p:nvSpPr>
        <p:spPr>
          <a:xfrm>
            <a:off x="2250277" y="4483773"/>
            <a:ext cx="259872" cy="712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グラフィックス 62" descr="男性 枠線">
            <a:extLst>
              <a:ext uri="{FF2B5EF4-FFF2-40B4-BE49-F238E27FC236}">
                <a16:creationId xmlns:a16="http://schemas.microsoft.com/office/drawing/2014/main" id="{C177E7BA-CBFC-972C-55FB-9862D806C4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9578" y="4491497"/>
            <a:ext cx="1168324" cy="751710"/>
          </a:xfrm>
          <a:prstGeom prst="rect">
            <a:avLst/>
          </a:prstGeom>
        </p:spPr>
      </p:pic>
      <p:sp>
        <p:nvSpPr>
          <p:cNvPr id="66" name="テキスト ボックス 65">
            <a:extLst>
              <a:ext uri="{FF2B5EF4-FFF2-40B4-BE49-F238E27FC236}">
                <a16:creationId xmlns:a16="http://schemas.microsoft.com/office/drawing/2014/main" id="{F7C998BD-A3A8-6B1A-0E83-8AD70AD8EBFD}"/>
              </a:ext>
            </a:extLst>
          </p:cNvPr>
          <p:cNvSpPr txBox="1"/>
          <p:nvPr/>
        </p:nvSpPr>
        <p:spPr>
          <a:xfrm>
            <a:off x="1459460" y="3671805"/>
            <a:ext cx="1467506" cy="369332"/>
          </a:xfrm>
          <a:prstGeom prst="rect">
            <a:avLst/>
          </a:prstGeom>
          <a:noFill/>
        </p:spPr>
        <p:txBody>
          <a:bodyPr wrap="square">
            <a:spAutoFit/>
          </a:bodyPr>
          <a:lstStyle/>
          <a:p>
            <a:pPr algn="ctr"/>
            <a:r>
              <a:rPr kumimoji="1" lang="ja-JP" altLang="en-US" sz="1800" b="1" dirty="0">
                <a:solidFill>
                  <a:schemeClr val="tx1"/>
                </a:solidFill>
                <a:ea typeface="Meiryo UI" panose="020B0604030504040204" pitchFamily="50" charset="-128"/>
              </a:rPr>
              <a:t>ローカル空間</a:t>
            </a:r>
          </a:p>
        </p:txBody>
      </p:sp>
      <p:grpSp>
        <p:nvGrpSpPr>
          <p:cNvPr id="67" name="グループ化 66">
            <a:extLst>
              <a:ext uri="{FF2B5EF4-FFF2-40B4-BE49-F238E27FC236}">
                <a16:creationId xmlns:a16="http://schemas.microsoft.com/office/drawing/2014/main" id="{36A5F966-A306-05D7-6427-54C019841E1D}"/>
              </a:ext>
            </a:extLst>
          </p:cNvPr>
          <p:cNvGrpSpPr/>
          <p:nvPr/>
        </p:nvGrpSpPr>
        <p:grpSpPr>
          <a:xfrm>
            <a:off x="2080062" y="4307314"/>
            <a:ext cx="581088" cy="264560"/>
            <a:chOff x="748187" y="154621"/>
            <a:chExt cx="1260872" cy="354702"/>
          </a:xfrm>
          <a:solidFill>
            <a:srgbClr val="FFFFFF"/>
          </a:solidFill>
        </p:grpSpPr>
        <p:sp>
          <p:nvSpPr>
            <p:cNvPr id="68" name="テキスト ボックス 67">
              <a:extLst>
                <a:ext uri="{FF2B5EF4-FFF2-40B4-BE49-F238E27FC236}">
                  <a16:creationId xmlns:a16="http://schemas.microsoft.com/office/drawing/2014/main" id="{BC82A09F-2ECD-FA22-C44A-7645EEC88700}"/>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69" name="直線コネクタ 68">
              <a:extLst>
                <a:ext uri="{FF2B5EF4-FFF2-40B4-BE49-F238E27FC236}">
                  <a16:creationId xmlns:a16="http://schemas.microsoft.com/office/drawing/2014/main" id="{6EC9A6D7-B887-66BA-0704-F01CF47C3E63}"/>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10197252-20AA-2AB8-E8A7-9AD96B228700}"/>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00A5F9E-3216-F4BC-EC94-159FEC7CB8E4}"/>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5753DA-B9DC-3AED-2306-83DCF08B731E}"/>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9DBE5A-2B10-6128-E09A-2AB3B17F90BB}"/>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629BBC-4288-E6ED-C8CF-F6D968E234C3}"/>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2BC3F7C-9ACE-1397-FFB8-DC4FDFDD8103}"/>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直線コネクタ 76">
            <a:extLst>
              <a:ext uri="{FF2B5EF4-FFF2-40B4-BE49-F238E27FC236}">
                <a16:creationId xmlns:a16="http://schemas.microsoft.com/office/drawing/2014/main" id="{B4ADF3ED-C21C-727B-98AA-44DB1D4EB3D9}"/>
              </a:ext>
            </a:extLst>
          </p:cNvPr>
          <p:cNvCxnSpPr>
            <a:cxnSpLocks/>
          </p:cNvCxnSpPr>
          <p:nvPr/>
        </p:nvCxnSpPr>
        <p:spPr>
          <a:xfrm>
            <a:off x="8293098" y="5288752"/>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C812928-B70C-1381-F8F9-8CCDFEBB2A0B}"/>
              </a:ext>
            </a:extLst>
          </p:cNvPr>
          <p:cNvCxnSpPr>
            <a:cxnSpLocks/>
          </p:cNvCxnSpPr>
          <p:nvPr/>
        </p:nvCxnSpPr>
        <p:spPr>
          <a:xfrm>
            <a:off x="8293098" y="3947240"/>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7267367B-B20A-1C37-E047-B10DA64C5C00}"/>
              </a:ext>
            </a:extLst>
          </p:cNvPr>
          <p:cNvCxnSpPr>
            <a:cxnSpLocks/>
          </p:cNvCxnSpPr>
          <p:nvPr/>
        </p:nvCxnSpPr>
        <p:spPr>
          <a:xfrm>
            <a:off x="10446933" y="367107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D049F2A-4570-2299-659E-F634FBF99AAA}"/>
              </a:ext>
            </a:extLst>
          </p:cNvPr>
          <p:cNvCxnSpPr>
            <a:cxnSpLocks/>
          </p:cNvCxnSpPr>
          <p:nvPr/>
        </p:nvCxnSpPr>
        <p:spPr>
          <a:xfrm>
            <a:off x="8293098" y="3947240"/>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00C9A2C-3EED-3F3F-F068-F5AD594D24BA}"/>
              </a:ext>
            </a:extLst>
          </p:cNvPr>
          <p:cNvCxnSpPr>
            <a:cxnSpLocks/>
          </p:cNvCxnSpPr>
          <p:nvPr/>
        </p:nvCxnSpPr>
        <p:spPr>
          <a:xfrm>
            <a:off x="8900441" y="3671075"/>
            <a:ext cx="0" cy="1341512"/>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1985DD7-237A-5AFE-607E-84B33D8658C8}"/>
              </a:ext>
            </a:extLst>
          </p:cNvPr>
          <p:cNvCxnSpPr>
            <a:cxnSpLocks/>
          </p:cNvCxnSpPr>
          <p:nvPr/>
        </p:nvCxnSpPr>
        <p:spPr>
          <a:xfrm flipH="1">
            <a:off x="8296562" y="3668752"/>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F26EA5C-DC7A-B7FF-3C44-590141D79410}"/>
              </a:ext>
            </a:extLst>
          </p:cNvPr>
          <p:cNvCxnSpPr>
            <a:cxnSpLocks/>
          </p:cNvCxnSpPr>
          <p:nvPr/>
        </p:nvCxnSpPr>
        <p:spPr>
          <a:xfrm>
            <a:off x="8895468" y="3672286"/>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B596AE4-F386-0222-DDC4-9C3021423F1E}"/>
              </a:ext>
            </a:extLst>
          </p:cNvPr>
          <p:cNvCxnSpPr>
            <a:cxnSpLocks/>
          </p:cNvCxnSpPr>
          <p:nvPr/>
        </p:nvCxnSpPr>
        <p:spPr>
          <a:xfrm>
            <a:off x="8903286" y="5003840"/>
            <a:ext cx="1549812"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4DBE7215-0F89-5181-6C3D-C9DA7009A8DF}"/>
              </a:ext>
            </a:extLst>
          </p:cNvPr>
          <p:cNvCxnSpPr>
            <a:cxnSpLocks/>
          </p:cNvCxnSpPr>
          <p:nvPr/>
        </p:nvCxnSpPr>
        <p:spPr>
          <a:xfrm flipH="1">
            <a:off x="9840268" y="3677491"/>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372569AF-CFFC-FA04-070D-D2FB9F84F59F}"/>
              </a:ext>
            </a:extLst>
          </p:cNvPr>
          <p:cNvCxnSpPr>
            <a:cxnSpLocks/>
          </p:cNvCxnSpPr>
          <p:nvPr/>
        </p:nvCxnSpPr>
        <p:spPr>
          <a:xfrm flipH="1">
            <a:off x="9842872" y="5006982"/>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CFBADF49-C49D-D820-E766-AD2973917D07}"/>
              </a:ext>
            </a:extLst>
          </p:cNvPr>
          <p:cNvCxnSpPr>
            <a:cxnSpLocks/>
          </p:cNvCxnSpPr>
          <p:nvPr/>
        </p:nvCxnSpPr>
        <p:spPr>
          <a:xfrm flipH="1">
            <a:off x="8300954" y="5002226"/>
            <a:ext cx="608286" cy="276165"/>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DCD0C3A9-7D28-DF39-BCCC-6AA468F989E3}"/>
                  </a:ext>
                </a:extLst>
              </p:cNvPr>
              <p:cNvSpPr txBox="1"/>
              <p:nvPr/>
            </p:nvSpPr>
            <p:spPr>
              <a:xfrm>
                <a:off x="8721129" y="3643889"/>
                <a:ext cx="1356440" cy="369332"/>
              </a:xfrm>
              <a:prstGeom prst="rect">
                <a:avLst/>
              </a:prstGeom>
              <a:noFill/>
            </p:spPr>
            <p:txBody>
              <a:bodyPr wrap="square">
                <a:spAutoFit/>
              </a:bodyPr>
              <a:lstStyle/>
              <a:p>
                <a:pPr algn="ctr"/>
                <a:r>
                  <a:rPr lang="ja-JP" altLang="en-US" sz="1800" b="1" dirty="0">
                    <a:solidFill>
                      <a:schemeClr val="accent6"/>
                    </a:solidFill>
                    <a:ea typeface="Meiryo UI" panose="020B0604030504040204" pitchFamily="50" charset="-128"/>
                  </a:rPr>
                  <a:t>遠隔空間</a:t>
                </a:r>
                <a:r>
                  <a:rPr kumimoji="1" lang="en-US" altLang="ja-JP" sz="1800" b="1" dirty="0">
                    <a:solidFill>
                      <a:schemeClr val="accent6"/>
                    </a:solidFill>
                    <a:ea typeface="Meiryo UI" panose="020B0604030504040204" pitchFamily="50" charset="-128"/>
                  </a:rPr>
                  <a:t> </a:t>
                </a:r>
                <a14:m>
                  <m:oMath xmlns:m="http://schemas.openxmlformats.org/officeDocument/2006/math">
                    <m:r>
                      <a:rPr kumimoji="1" lang="en-US" altLang="ja-JP" sz="1800" b="1" i="1" smtClean="0">
                        <a:solidFill>
                          <a:schemeClr val="accent6"/>
                        </a:solidFill>
                        <a:latin typeface="Cambria Math" panose="02040503050406030204" pitchFamily="18" charset="0"/>
                      </a:rPr>
                      <m:t>𝜷</m:t>
                    </m:r>
                  </m:oMath>
                </a14:m>
                <a:endParaRPr kumimoji="1" lang="ja-JP" altLang="en-US" sz="1800" b="1" dirty="0">
                  <a:solidFill>
                    <a:schemeClr val="accent6"/>
                  </a:solidFill>
                  <a:ea typeface="Meiryo UI" panose="020B0604030504040204" pitchFamily="50" charset="-128"/>
                </a:endParaRPr>
              </a:p>
            </p:txBody>
          </p:sp>
        </mc:Choice>
        <mc:Fallback xmlns="">
          <p:sp>
            <p:nvSpPr>
              <p:cNvPr id="90" name="テキスト ボックス 89">
                <a:extLst>
                  <a:ext uri="{FF2B5EF4-FFF2-40B4-BE49-F238E27FC236}">
                    <a16:creationId xmlns:a16="http://schemas.microsoft.com/office/drawing/2014/main" id="{DCD0C3A9-7D28-DF39-BCCC-6AA468F989E3}"/>
                  </a:ext>
                </a:extLst>
              </p:cNvPr>
              <p:cNvSpPr txBox="1">
                <a:spLocks noRot="1" noChangeAspect="1" noMove="1" noResize="1" noEditPoints="1" noAdjustHandles="1" noChangeArrowheads="1" noChangeShapeType="1" noTextEdit="1"/>
              </p:cNvSpPr>
              <p:nvPr/>
            </p:nvSpPr>
            <p:spPr>
              <a:xfrm>
                <a:off x="8721129" y="3643889"/>
                <a:ext cx="1356440" cy="369332"/>
              </a:xfrm>
              <a:prstGeom prst="rect">
                <a:avLst/>
              </a:prstGeom>
              <a:blipFill>
                <a:blip r:embed="rId5"/>
                <a:stretch>
                  <a:fillRect l="-3153" t="-16667" r="-450" b="-20000"/>
                </a:stretch>
              </a:blipFill>
            </p:spPr>
            <p:txBody>
              <a:bodyPr/>
              <a:lstStyle/>
              <a:p>
                <a:r>
                  <a:rPr lang="ja-JP" altLang="en-US">
                    <a:noFill/>
                  </a:rPr>
                  <a:t> </a:t>
                </a:r>
              </a:p>
            </p:txBody>
          </p:sp>
        </mc:Fallback>
      </mc:AlternateContent>
      <p:pic>
        <p:nvPicPr>
          <p:cNvPr id="34" name="グラフィックス 33" descr="ロボット 単色塗りつぶし">
            <a:extLst>
              <a:ext uri="{FF2B5EF4-FFF2-40B4-BE49-F238E27FC236}">
                <a16:creationId xmlns:a16="http://schemas.microsoft.com/office/drawing/2014/main" id="{FCF959E1-ACDB-6F39-07C8-FE9EA1262B4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6973"/>
          <a:stretch/>
        </p:blipFill>
        <p:spPr>
          <a:xfrm>
            <a:off x="8459191" y="4560535"/>
            <a:ext cx="793584" cy="661826"/>
          </a:xfrm>
          <a:prstGeom prst="rect">
            <a:avLst/>
          </a:prstGeom>
        </p:spPr>
      </p:pic>
      <p:pic>
        <p:nvPicPr>
          <p:cNvPr id="29" name="グラフィックス 28" descr="落葉樹 単色塗りつぶし">
            <a:extLst>
              <a:ext uri="{FF2B5EF4-FFF2-40B4-BE49-F238E27FC236}">
                <a16:creationId xmlns:a16="http://schemas.microsoft.com/office/drawing/2014/main" id="{25C314A8-3E8D-D5A7-E67A-BEFDE83F3E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07411" y="4520640"/>
            <a:ext cx="713289" cy="713289"/>
          </a:xfrm>
          <a:prstGeom prst="rect">
            <a:avLst/>
          </a:prstGeom>
        </p:spPr>
      </p:pic>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80381502-0E30-24A0-D107-6E74A76144E2}"/>
                  </a:ext>
                </a:extLst>
              </p:cNvPr>
              <p:cNvSpPr txBox="1"/>
              <p:nvPr/>
            </p:nvSpPr>
            <p:spPr>
              <a:xfrm>
                <a:off x="4584744" y="4197712"/>
                <a:ext cx="1398456"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ea typeface="Meiryo UI"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80381502-0E30-24A0-D107-6E74A76144E2}"/>
                  </a:ext>
                </a:extLst>
              </p:cNvPr>
              <p:cNvSpPr txBox="1">
                <a:spLocks noRot="1" noChangeAspect="1" noMove="1" noResize="1" noEditPoints="1" noAdjustHandles="1" noChangeArrowheads="1" noChangeShapeType="1" noTextEdit="1"/>
              </p:cNvSpPr>
              <p:nvPr/>
            </p:nvSpPr>
            <p:spPr>
              <a:xfrm>
                <a:off x="4584744" y="4197712"/>
                <a:ext cx="1398456" cy="338554"/>
              </a:xfrm>
              <a:prstGeom prst="rect">
                <a:avLst/>
              </a:prstGeom>
              <a:blipFill>
                <a:blip r:embed="rId10"/>
                <a:stretch>
                  <a:fillRect l="-2183" t="-10909" b="-18182"/>
                </a:stretch>
              </a:blipFill>
            </p:spPr>
            <p:txBody>
              <a:bodyPr/>
              <a:lstStyle/>
              <a:p>
                <a:r>
                  <a:rPr lang="ja-JP" altLang="en-US">
                    <a:noFill/>
                  </a:rPr>
                  <a:t> </a:t>
                </a:r>
              </a:p>
            </p:txBody>
          </p:sp>
        </mc:Fallback>
      </mc:AlternateContent>
      <p:pic>
        <p:nvPicPr>
          <p:cNvPr id="45" name="グラフィックス 44" descr="都市 単色塗りつぶし">
            <a:extLst>
              <a:ext uri="{FF2B5EF4-FFF2-40B4-BE49-F238E27FC236}">
                <a16:creationId xmlns:a16="http://schemas.microsoft.com/office/drawing/2014/main" id="{926CF8DB-6613-E167-D699-94C46588E262}"/>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0617"/>
          <a:stretch/>
        </p:blipFill>
        <p:spPr>
          <a:xfrm>
            <a:off x="5540355" y="4109829"/>
            <a:ext cx="726488" cy="1145730"/>
          </a:xfrm>
          <a:prstGeom prst="rect">
            <a:avLst/>
          </a:prstGeom>
        </p:spPr>
      </p:pic>
      <p:pic>
        <p:nvPicPr>
          <p:cNvPr id="46" name="グラフィックス 45" descr="ロボット 単色塗りつぶし">
            <a:extLst>
              <a:ext uri="{FF2B5EF4-FFF2-40B4-BE49-F238E27FC236}">
                <a16:creationId xmlns:a16="http://schemas.microsoft.com/office/drawing/2014/main" id="{D04DF434-3E09-CB5A-2B59-0E8BC250E63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5536"/>
          <a:stretch/>
        </p:blipFill>
        <p:spPr>
          <a:xfrm>
            <a:off x="4641244" y="4519738"/>
            <a:ext cx="793584" cy="672046"/>
          </a:xfrm>
          <a:prstGeom prst="rect">
            <a:avLst/>
          </a:prstGeom>
        </p:spPr>
      </p:pic>
      <p:cxnSp>
        <p:nvCxnSpPr>
          <p:cNvPr id="10" name="直線コネクタ 9">
            <a:extLst>
              <a:ext uri="{FF2B5EF4-FFF2-40B4-BE49-F238E27FC236}">
                <a16:creationId xmlns:a16="http://schemas.microsoft.com/office/drawing/2014/main" id="{C19762D8-C2DA-4D9C-7F08-0BA9F85C07CE}"/>
              </a:ext>
            </a:extLst>
          </p:cNvPr>
          <p:cNvCxnSpPr>
            <a:cxnSpLocks/>
          </p:cNvCxnSpPr>
          <p:nvPr/>
        </p:nvCxnSpPr>
        <p:spPr>
          <a:xfrm>
            <a:off x="5959670" y="3947240"/>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429EAEF-3752-6C83-A5BF-72AED111B6AE}"/>
              </a:ext>
            </a:extLst>
          </p:cNvPr>
          <p:cNvCxnSpPr>
            <a:cxnSpLocks/>
          </p:cNvCxnSpPr>
          <p:nvPr/>
        </p:nvCxnSpPr>
        <p:spPr>
          <a:xfrm>
            <a:off x="9842910" y="3947240"/>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44FC3F77-7D07-5617-9EA7-D7CA30FDDFAD}"/>
                  </a:ext>
                </a:extLst>
              </p:cNvPr>
              <p:cNvSpPr txBox="1"/>
              <p:nvPr/>
            </p:nvSpPr>
            <p:spPr>
              <a:xfrm>
                <a:off x="8478487" y="4242986"/>
                <a:ext cx="1208149"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ea typeface="Meiryo UI"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44FC3F77-7D07-5617-9EA7-D7CA30FDDFAD}"/>
                  </a:ext>
                </a:extLst>
              </p:cNvPr>
              <p:cNvSpPr txBox="1">
                <a:spLocks noRot="1" noChangeAspect="1" noMove="1" noResize="1" noEditPoints="1" noAdjustHandles="1" noChangeArrowheads="1" noChangeShapeType="1" noTextEdit="1"/>
              </p:cNvSpPr>
              <p:nvPr/>
            </p:nvSpPr>
            <p:spPr>
              <a:xfrm>
                <a:off x="8478487" y="4242986"/>
                <a:ext cx="1208149" cy="338554"/>
              </a:xfrm>
              <a:prstGeom prst="rect">
                <a:avLst/>
              </a:prstGeom>
              <a:blipFill>
                <a:blip r:embed="rId13"/>
                <a:stretch>
                  <a:fillRect l="-3030" t="-10714" b="-16071"/>
                </a:stretch>
              </a:blipFill>
            </p:spPr>
            <p:txBody>
              <a:bodyPr/>
              <a:lstStyle/>
              <a:p>
                <a:r>
                  <a:rPr lang="ja-JP" altLang="en-US">
                    <a:noFill/>
                  </a:rPr>
                  <a:t> </a:t>
                </a:r>
              </a:p>
            </p:txBody>
          </p:sp>
        </mc:Fallback>
      </mc:AlternateContent>
      <p:sp>
        <p:nvSpPr>
          <p:cNvPr id="99" name="円弧 98">
            <a:extLst>
              <a:ext uri="{FF2B5EF4-FFF2-40B4-BE49-F238E27FC236}">
                <a16:creationId xmlns:a16="http://schemas.microsoft.com/office/drawing/2014/main" id="{C7BBAC92-D2EC-1C2C-39DB-0CFF0C1D0311}"/>
              </a:ext>
            </a:extLst>
          </p:cNvPr>
          <p:cNvSpPr/>
          <p:nvPr/>
        </p:nvSpPr>
        <p:spPr>
          <a:xfrm>
            <a:off x="2250277" y="3490514"/>
            <a:ext cx="6936792" cy="5028093"/>
          </a:xfrm>
          <a:prstGeom prst="arc">
            <a:avLst>
              <a:gd name="adj1" fmla="val 11932085"/>
              <a:gd name="adj2" fmla="val 2017109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54644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D46E9-A852-A5F9-19F7-BA18E910FC0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3F98EC1C-E41F-F691-7E16-C0F5D0E40859}"/>
              </a:ext>
            </a:extLst>
          </p:cNvPr>
          <p:cNvSpPr>
            <a:spLocks noGrp="1"/>
          </p:cNvSpPr>
          <p:nvPr>
            <p:ph idx="1"/>
          </p:nvPr>
        </p:nvSpPr>
        <p:spPr/>
        <p:txBody>
          <a:bodyPr>
            <a:normAutofit/>
          </a:bodyPr>
          <a:lstStyle/>
          <a:p>
            <a:r>
              <a:rPr kumimoji="1" lang="ja-JP" altLang="en-US" dirty="0"/>
              <a:t>遠隔の</a:t>
            </a:r>
            <a:r>
              <a:rPr kumimoji="1" lang="en-US" altLang="ja-JP" dirty="0"/>
              <a:t>2</a:t>
            </a:r>
            <a:r>
              <a:rPr lang="ja-JP" altLang="en-US" dirty="0"/>
              <a:t>箇所の実空間に同時並行的に没入するとき，体験者の得る感覚は両空間を提示する手法に依存</a:t>
            </a:r>
            <a:endParaRPr lang="en-US" altLang="ja-JP" dirty="0"/>
          </a:p>
          <a:p>
            <a:r>
              <a:rPr kumimoji="1" lang="ja-JP" altLang="en-US" dirty="0"/>
              <a:t>通常の体験者が知覚し制御している主観視点を</a:t>
            </a:r>
            <a:r>
              <a:rPr kumimoji="1" lang="en-US" altLang="ja-JP" dirty="0"/>
              <a:t>2</a:t>
            </a:r>
            <a:r>
              <a:rPr kumimoji="1" lang="ja-JP" altLang="en-US" dirty="0"/>
              <a:t>箇所とするためには，知覚事象の</a:t>
            </a:r>
            <a:r>
              <a:rPr kumimoji="1" lang="ja-JP" altLang="en-US" b="1" dirty="0"/>
              <a:t>時間的多重</a:t>
            </a:r>
            <a:r>
              <a:rPr kumimoji="1" lang="ja-JP" altLang="en-US" dirty="0"/>
              <a:t>または</a:t>
            </a:r>
            <a:r>
              <a:rPr kumimoji="1" lang="ja-JP" altLang="en-US" b="1" dirty="0"/>
              <a:t>空間的多重</a:t>
            </a:r>
            <a:r>
              <a:rPr kumimoji="1" lang="ja-JP" altLang="en-US" dirty="0"/>
              <a:t>を用いて認知空間の多重化</a:t>
            </a:r>
            <a:r>
              <a:rPr lang="ja-JP" altLang="en-US" dirty="0"/>
              <a:t>が</a:t>
            </a:r>
            <a:r>
              <a:rPr kumimoji="1" lang="ja-JP" altLang="en-US" dirty="0"/>
              <a:t>必要．</a:t>
            </a:r>
            <a:endParaRPr kumimoji="1" lang="en-US" altLang="ja-JP" dirty="0"/>
          </a:p>
        </p:txBody>
      </p:sp>
      <p:sp>
        <p:nvSpPr>
          <p:cNvPr id="4" name="日付プレースホルダー 3">
            <a:extLst>
              <a:ext uri="{FF2B5EF4-FFF2-40B4-BE49-F238E27FC236}">
                <a16:creationId xmlns:a16="http://schemas.microsoft.com/office/drawing/2014/main" id="{757EE128-7703-67B9-1AF5-43CFDF33D9AA}"/>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5" name="フッター プレースホルダー 4">
            <a:extLst>
              <a:ext uri="{FF2B5EF4-FFF2-40B4-BE49-F238E27FC236}">
                <a16:creationId xmlns:a16="http://schemas.microsoft.com/office/drawing/2014/main" id="{BDB8E436-3E80-ABA9-15B8-741CC1926252}"/>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endParaRPr kumimoji="1" lang="ja-JP" altLang="en-US" dirty="0"/>
          </a:p>
        </p:txBody>
      </p:sp>
      <p:sp>
        <p:nvSpPr>
          <p:cNvPr id="6" name="スライド番号プレースホルダー 5">
            <a:extLst>
              <a:ext uri="{FF2B5EF4-FFF2-40B4-BE49-F238E27FC236}">
                <a16:creationId xmlns:a16="http://schemas.microsoft.com/office/drawing/2014/main" id="{EB5563DF-2732-EDCE-F326-30DE5DAD1A2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dirty="0"/>
          </a:p>
        </p:txBody>
      </p:sp>
      <p:pic>
        <p:nvPicPr>
          <p:cNvPr id="23" name="グラフィックス 22" descr="男性 枠線">
            <a:extLst>
              <a:ext uri="{FF2B5EF4-FFF2-40B4-BE49-F238E27FC236}">
                <a16:creationId xmlns:a16="http://schemas.microsoft.com/office/drawing/2014/main" id="{9185F0D9-913A-5B8D-3633-3C3A835A677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8857" r="29243"/>
          <a:stretch/>
        </p:blipFill>
        <p:spPr>
          <a:xfrm>
            <a:off x="8610600" y="4677921"/>
            <a:ext cx="1417785" cy="1122114"/>
          </a:xfrm>
          <a:prstGeom prst="rect">
            <a:avLst/>
          </a:prstGeom>
        </p:spPr>
      </p:pic>
      <p:sp>
        <p:nvSpPr>
          <p:cNvPr id="13" name="楕円 12">
            <a:extLst>
              <a:ext uri="{FF2B5EF4-FFF2-40B4-BE49-F238E27FC236}">
                <a16:creationId xmlns:a16="http://schemas.microsoft.com/office/drawing/2014/main" id="{B69E2C11-1B82-21E9-15C4-259A48A1ADFB}"/>
              </a:ext>
            </a:extLst>
          </p:cNvPr>
          <p:cNvSpPr/>
          <p:nvPr/>
        </p:nvSpPr>
        <p:spPr>
          <a:xfrm>
            <a:off x="8355074" y="3281458"/>
            <a:ext cx="1881809" cy="163443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グラフィックス 15" descr="脳 枠線">
            <a:extLst>
              <a:ext uri="{FF2B5EF4-FFF2-40B4-BE49-F238E27FC236}">
                <a16:creationId xmlns:a16="http://schemas.microsoft.com/office/drawing/2014/main" id="{C9F26392-6CC1-A02B-91F2-625D2AA4A08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3587" b="22530"/>
          <a:stretch/>
        </p:blipFill>
        <p:spPr>
          <a:xfrm>
            <a:off x="8813089" y="3319652"/>
            <a:ext cx="965777" cy="265732"/>
          </a:xfrm>
          <a:prstGeom prst="rect">
            <a:avLst/>
          </a:prstGeom>
        </p:spPr>
      </p:pic>
      <p:grpSp>
        <p:nvGrpSpPr>
          <p:cNvPr id="24" name="グループ化 23">
            <a:extLst>
              <a:ext uri="{FF2B5EF4-FFF2-40B4-BE49-F238E27FC236}">
                <a16:creationId xmlns:a16="http://schemas.microsoft.com/office/drawing/2014/main" id="{443A928D-DBA1-00A3-522E-ECA9A762825D}"/>
              </a:ext>
            </a:extLst>
          </p:cNvPr>
          <p:cNvGrpSpPr/>
          <p:nvPr/>
        </p:nvGrpSpPr>
        <p:grpSpPr>
          <a:xfrm>
            <a:off x="931424" y="3366993"/>
            <a:ext cx="2340000" cy="1800000"/>
            <a:chOff x="3523013" y="4945935"/>
            <a:chExt cx="1754639" cy="1476196"/>
          </a:xfrm>
        </p:grpSpPr>
        <p:cxnSp>
          <p:nvCxnSpPr>
            <p:cNvPr id="25" name="直線コネクタ 24">
              <a:extLst>
                <a:ext uri="{FF2B5EF4-FFF2-40B4-BE49-F238E27FC236}">
                  <a16:creationId xmlns:a16="http://schemas.microsoft.com/office/drawing/2014/main" id="{D7A351A1-A048-33F7-D28B-E3EB134DC4D7}"/>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8CD9259-0A40-DCD0-BB33-188664C85E36}"/>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4A93D84-557B-2609-4187-7B223DAFA045}"/>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3A10B5-B780-CB51-82A9-8332C02D28B4}"/>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C09490F-A26E-C2D9-D759-9BBC6DF0C855}"/>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26EFBF-0806-E4A0-F9BA-D60DA16D04D6}"/>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7AF9BB-98A7-0D24-4B5D-8B2BBC5DB839}"/>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ECB5E64-146B-1D6B-21E6-D25FB75D77D2}"/>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836EF73-B525-6126-D920-8E77506BFE86}"/>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C36171B-58F3-257C-1B59-6D8E4A1E4133}"/>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994889D-6A07-1C30-7035-3835FD75F01F}"/>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105BFCF-D960-7830-5BAE-DAF2B58F91E1}"/>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A26C030-A855-0150-6B2E-F0A199FDE03A}"/>
                  </a:ext>
                </a:extLst>
              </p:cNvPr>
              <p:cNvSpPr txBox="1"/>
              <p:nvPr/>
            </p:nvSpPr>
            <p:spPr>
              <a:xfrm>
                <a:off x="1587589" y="3364952"/>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EA26C030-A855-0150-6B2E-F0A199FDE03A}"/>
                  </a:ext>
                </a:extLst>
              </p:cNvPr>
              <p:cNvSpPr txBox="1">
                <a:spLocks noRot="1" noChangeAspect="1" noMove="1" noResize="1" noEditPoints="1" noAdjustHandles="1" noChangeArrowheads="1" noChangeShapeType="1" noTextEdit="1"/>
              </p:cNvSpPr>
              <p:nvPr/>
            </p:nvSpPr>
            <p:spPr>
              <a:xfrm>
                <a:off x="1587589" y="3364952"/>
                <a:ext cx="1081249" cy="369332"/>
              </a:xfrm>
              <a:prstGeom prst="rect">
                <a:avLst/>
              </a:prstGeom>
              <a:blipFill>
                <a:blip r:embed="rId6"/>
                <a:stretch>
                  <a:fillRect l="-4494" t="-6557" b="-27869"/>
                </a:stretch>
              </a:blipFill>
            </p:spPr>
            <p:txBody>
              <a:bodyPr/>
              <a:lstStyle/>
              <a:p>
                <a:r>
                  <a:rPr lang="ja-JP" altLang="en-US">
                    <a:noFill/>
                  </a:rPr>
                  <a:t> </a:t>
                </a:r>
              </a:p>
            </p:txBody>
          </p:sp>
        </mc:Fallback>
      </mc:AlternateContent>
      <p:grpSp>
        <p:nvGrpSpPr>
          <p:cNvPr id="38" name="グループ化 37">
            <a:extLst>
              <a:ext uri="{FF2B5EF4-FFF2-40B4-BE49-F238E27FC236}">
                <a16:creationId xmlns:a16="http://schemas.microsoft.com/office/drawing/2014/main" id="{867A090F-7B2B-86C2-0F8F-3ED85EED2B46}"/>
              </a:ext>
            </a:extLst>
          </p:cNvPr>
          <p:cNvGrpSpPr/>
          <p:nvPr/>
        </p:nvGrpSpPr>
        <p:grpSpPr>
          <a:xfrm>
            <a:off x="3668657" y="3364952"/>
            <a:ext cx="2340000" cy="1800000"/>
            <a:chOff x="3523013" y="4945935"/>
            <a:chExt cx="1754639" cy="1476196"/>
          </a:xfrm>
        </p:grpSpPr>
        <p:cxnSp>
          <p:nvCxnSpPr>
            <p:cNvPr id="39" name="直線コネクタ 38">
              <a:extLst>
                <a:ext uri="{FF2B5EF4-FFF2-40B4-BE49-F238E27FC236}">
                  <a16:creationId xmlns:a16="http://schemas.microsoft.com/office/drawing/2014/main" id="{2CD167FB-4639-637A-EBA6-D4430C68216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43835A2-2254-DB8D-D071-49A78E546553}"/>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E2FA0B6-E620-0A1D-44DA-B14422B80D57}"/>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A37F559-B080-E5C0-29AE-5CECC7D39CEE}"/>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429A6D4-6DFB-6B5A-9973-7056D309B3F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E12793C-8C68-1151-57C7-6150C63C1F28}"/>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9C50DD8-3A8A-7D26-5EB6-778B57A67F26}"/>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54C769-483C-611F-E56F-20074CF8DF08}"/>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B08B8DD-4F5F-BA20-4306-9F9702785D91}"/>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0119690-D1E2-65EA-2702-90C2A4C7A1F2}"/>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6190543-228C-2A69-38FC-6CC6E5895FD9}"/>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03A657F-9E9E-4034-9DEC-FA17A9D7EA1C}"/>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AF1D724C-0F9E-0878-4033-95505D5F8EFA}"/>
                  </a:ext>
                </a:extLst>
              </p:cNvPr>
              <p:cNvSpPr txBox="1"/>
              <p:nvPr/>
            </p:nvSpPr>
            <p:spPr>
              <a:xfrm>
                <a:off x="4366331" y="3361310"/>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51" name="テキスト ボックス 50">
                <a:extLst>
                  <a:ext uri="{FF2B5EF4-FFF2-40B4-BE49-F238E27FC236}">
                    <a16:creationId xmlns:a16="http://schemas.microsoft.com/office/drawing/2014/main" id="{AF1D724C-0F9E-0878-4033-95505D5F8EFA}"/>
                  </a:ext>
                </a:extLst>
              </p:cNvPr>
              <p:cNvSpPr txBox="1">
                <a:spLocks noRot="1" noChangeAspect="1" noMove="1" noResize="1" noEditPoints="1" noAdjustHandles="1" noChangeArrowheads="1" noChangeShapeType="1" noTextEdit="1"/>
              </p:cNvSpPr>
              <p:nvPr/>
            </p:nvSpPr>
            <p:spPr>
              <a:xfrm>
                <a:off x="4366331" y="3361310"/>
                <a:ext cx="1028499" cy="369332"/>
              </a:xfrm>
              <a:prstGeom prst="rect">
                <a:avLst/>
              </a:prstGeom>
              <a:blipFill>
                <a:blip r:embed="rId7"/>
                <a:stretch>
                  <a:fillRect l="-4734" t="-4918" r="-1775" b="-27869"/>
                </a:stretch>
              </a:blipFill>
            </p:spPr>
            <p:txBody>
              <a:bodyPr/>
              <a:lstStyle/>
              <a:p>
                <a:r>
                  <a:rPr lang="ja-JP" altLang="en-US">
                    <a:noFill/>
                  </a:rPr>
                  <a:t> </a:t>
                </a:r>
              </a:p>
            </p:txBody>
          </p:sp>
        </mc:Fallback>
      </mc:AlternateContent>
      <p:pic>
        <p:nvPicPr>
          <p:cNvPr id="53" name="グラフィックス 52" descr="落葉樹 単色塗りつぶし">
            <a:extLst>
              <a:ext uri="{FF2B5EF4-FFF2-40B4-BE49-F238E27FC236}">
                <a16:creationId xmlns:a16="http://schemas.microsoft.com/office/drawing/2014/main" id="{36E4D37D-CF23-5FAF-C88D-636452E8D1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7454" y="4376741"/>
            <a:ext cx="713289" cy="713289"/>
          </a:xfrm>
          <a:prstGeom prst="rect">
            <a:avLst/>
          </a:prstGeom>
        </p:spPr>
      </p:pic>
      <p:pic>
        <p:nvPicPr>
          <p:cNvPr id="54" name="グラフィックス 53" descr="都市 単色塗りつぶし">
            <a:extLst>
              <a:ext uri="{FF2B5EF4-FFF2-40B4-BE49-F238E27FC236}">
                <a16:creationId xmlns:a16="http://schemas.microsoft.com/office/drawing/2014/main" id="{90F78091-2F17-1EFE-26F8-19C7EB5D336C}"/>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0617"/>
          <a:stretch/>
        </p:blipFill>
        <p:spPr>
          <a:xfrm>
            <a:off x="1871439" y="3973414"/>
            <a:ext cx="726488" cy="1145730"/>
          </a:xfrm>
          <a:prstGeom prst="rect">
            <a:avLst/>
          </a:prstGeom>
        </p:spPr>
      </p:pic>
      <p:sp>
        <p:nvSpPr>
          <p:cNvPr id="55" name="テキスト ボックス 54">
            <a:extLst>
              <a:ext uri="{FF2B5EF4-FFF2-40B4-BE49-F238E27FC236}">
                <a16:creationId xmlns:a16="http://schemas.microsoft.com/office/drawing/2014/main" id="{4A9CF9D0-2AA9-7F9B-162C-C30EFC22ABDC}"/>
              </a:ext>
            </a:extLst>
          </p:cNvPr>
          <p:cNvSpPr txBox="1"/>
          <p:nvPr/>
        </p:nvSpPr>
        <p:spPr>
          <a:xfrm>
            <a:off x="1884602" y="5247211"/>
            <a:ext cx="3152816" cy="369332"/>
          </a:xfrm>
          <a:prstGeom prst="rect">
            <a:avLst/>
          </a:prstGeom>
          <a:noFill/>
        </p:spPr>
        <p:txBody>
          <a:bodyPr wrap="square">
            <a:spAutoFit/>
          </a:bodyPr>
          <a:lstStyle/>
          <a:p>
            <a:r>
              <a:rPr lang="ja-JP" altLang="en-US" b="1" dirty="0"/>
              <a:t>時間的または空間的に多重</a:t>
            </a:r>
            <a:endParaRPr kumimoji="1" lang="en-US" altLang="ja-JP" b="1" dirty="0"/>
          </a:p>
        </p:txBody>
      </p:sp>
      <p:sp>
        <p:nvSpPr>
          <p:cNvPr id="75" name="テキスト ボックス 74">
            <a:extLst>
              <a:ext uri="{FF2B5EF4-FFF2-40B4-BE49-F238E27FC236}">
                <a16:creationId xmlns:a16="http://schemas.microsoft.com/office/drawing/2014/main" id="{9EBE309B-FEE8-AE25-1BED-DF2FC91979E2}"/>
              </a:ext>
            </a:extLst>
          </p:cNvPr>
          <p:cNvSpPr txBox="1"/>
          <p:nvPr/>
        </p:nvSpPr>
        <p:spPr>
          <a:xfrm>
            <a:off x="8764388" y="4104696"/>
            <a:ext cx="1146542" cy="369332"/>
          </a:xfrm>
          <a:prstGeom prst="rect">
            <a:avLst/>
          </a:prstGeom>
          <a:noFill/>
        </p:spPr>
        <p:txBody>
          <a:bodyPr wrap="square">
            <a:spAutoFit/>
          </a:bodyPr>
          <a:lstStyle/>
          <a:p>
            <a:r>
              <a:rPr kumimoji="1" lang="ja-JP" altLang="en-US" b="1" dirty="0">
                <a:solidFill>
                  <a:srgbClr val="7030A0"/>
                </a:solidFill>
              </a:rPr>
              <a:t>認知空間</a:t>
            </a:r>
          </a:p>
        </p:txBody>
      </p:sp>
      <p:grpSp>
        <p:nvGrpSpPr>
          <p:cNvPr id="61" name="グループ化 60">
            <a:extLst>
              <a:ext uri="{FF2B5EF4-FFF2-40B4-BE49-F238E27FC236}">
                <a16:creationId xmlns:a16="http://schemas.microsoft.com/office/drawing/2014/main" id="{D0DB9140-A781-148A-B608-3225573E11AF}"/>
              </a:ext>
            </a:extLst>
          </p:cNvPr>
          <p:cNvGrpSpPr/>
          <p:nvPr/>
        </p:nvGrpSpPr>
        <p:grpSpPr>
          <a:xfrm>
            <a:off x="8693602" y="3659611"/>
            <a:ext cx="1385520" cy="1056764"/>
            <a:chOff x="3523013" y="4945935"/>
            <a:chExt cx="1754639" cy="1476196"/>
          </a:xfrm>
        </p:grpSpPr>
        <p:cxnSp>
          <p:nvCxnSpPr>
            <p:cNvPr id="62" name="直線コネクタ 61">
              <a:extLst>
                <a:ext uri="{FF2B5EF4-FFF2-40B4-BE49-F238E27FC236}">
                  <a16:creationId xmlns:a16="http://schemas.microsoft.com/office/drawing/2014/main" id="{061D15C2-9F12-283B-25FF-C16241FD35C9}"/>
                </a:ext>
              </a:extLst>
            </p:cNvPr>
            <p:cNvCxnSpPr>
              <a:cxnSpLocks/>
            </p:cNvCxnSpPr>
            <p:nvPr/>
          </p:nvCxnSpPr>
          <p:spPr>
            <a:xfrm>
              <a:off x="3523013" y="6422131"/>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F846B27-795C-3786-6961-A4A9E1B5320F}"/>
                </a:ext>
              </a:extLst>
            </p:cNvPr>
            <p:cNvCxnSpPr>
              <a:cxnSpLocks/>
            </p:cNvCxnSpPr>
            <p:nvPr/>
          </p:nvCxnSpPr>
          <p:spPr>
            <a:xfrm>
              <a:off x="3523013"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E1931F3-E1EF-1A3B-A569-B665614EDDDF}"/>
                </a:ext>
              </a:extLst>
            </p:cNvPr>
            <p:cNvCxnSpPr>
              <a:cxnSpLocks/>
            </p:cNvCxnSpPr>
            <p:nvPr/>
          </p:nvCxnSpPr>
          <p:spPr>
            <a:xfrm>
              <a:off x="4781976"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C9B27A0-B67B-8832-9F79-B33D176C9523}"/>
                </a:ext>
              </a:extLst>
            </p:cNvPr>
            <p:cNvCxnSpPr>
              <a:cxnSpLocks/>
            </p:cNvCxnSpPr>
            <p:nvPr/>
          </p:nvCxnSpPr>
          <p:spPr>
            <a:xfrm>
              <a:off x="5272644" y="494805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876AF4F-C492-FE42-A2BB-52C57E0455D3}"/>
                </a:ext>
              </a:extLst>
            </p:cNvPr>
            <p:cNvCxnSpPr>
              <a:cxnSpLocks/>
            </p:cNvCxnSpPr>
            <p:nvPr/>
          </p:nvCxnSpPr>
          <p:spPr>
            <a:xfrm>
              <a:off x="3523013" y="5199702"/>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9FFFA21-2A24-569B-5237-00D3FAB85C8A}"/>
                </a:ext>
              </a:extLst>
            </p:cNvPr>
            <p:cNvCxnSpPr>
              <a:cxnSpLocks/>
            </p:cNvCxnSpPr>
            <p:nvPr/>
          </p:nvCxnSpPr>
          <p:spPr>
            <a:xfrm>
              <a:off x="4016378" y="4948052"/>
              <a:ext cx="0" cy="1222429"/>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8DECBC1-4625-AC1B-0D90-2010A8E68828}"/>
                </a:ext>
              </a:extLst>
            </p:cNvPr>
            <p:cNvCxnSpPr>
              <a:cxnSpLocks/>
            </p:cNvCxnSpPr>
            <p:nvPr/>
          </p:nvCxnSpPr>
          <p:spPr>
            <a:xfrm flipH="1">
              <a:off x="3525827" y="4945935"/>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25E9BAE-5029-2FC0-5E42-8206B6418C3D}"/>
                </a:ext>
              </a:extLst>
            </p:cNvPr>
            <p:cNvCxnSpPr>
              <a:cxnSpLocks/>
            </p:cNvCxnSpPr>
            <p:nvPr/>
          </p:nvCxnSpPr>
          <p:spPr>
            <a:xfrm>
              <a:off x="4012338" y="4949155"/>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7AF4863-60AD-3B64-86E5-768D2380C674}"/>
                </a:ext>
              </a:extLst>
            </p:cNvPr>
            <p:cNvCxnSpPr>
              <a:cxnSpLocks/>
            </p:cNvCxnSpPr>
            <p:nvPr/>
          </p:nvCxnSpPr>
          <p:spPr>
            <a:xfrm>
              <a:off x="4018689" y="6162510"/>
              <a:ext cx="1258963" cy="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16CC0C1-1435-2754-6452-BFEEEB7954AA}"/>
                </a:ext>
              </a:extLst>
            </p:cNvPr>
            <p:cNvCxnSpPr>
              <a:cxnSpLocks/>
            </p:cNvCxnSpPr>
            <p:nvPr/>
          </p:nvCxnSpPr>
          <p:spPr>
            <a:xfrm flipH="1">
              <a:off x="4779830" y="4953898"/>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7A02B12-9DBA-A8A4-7BA5-06FB977416DC}"/>
                </a:ext>
              </a:extLst>
            </p:cNvPr>
            <p:cNvCxnSpPr>
              <a:cxnSpLocks/>
            </p:cNvCxnSpPr>
            <p:nvPr/>
          </p:nvCxnSpPr>
          <p:spPr>
            <a:xfrm flipH="1">
              <a:off x="4781945" y="6165373"/>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DBE2B9F-9476-D320-7BC9-55EC1CB2D2C0}"/>
                </a:ext>
              </a:extLst>
            </p:cNvPr>
            <p:cNvCxnSpPr>
              <a:cxnSpLocks/>
            </p:cNvCxnSpPr>
            <p:nvPr/>
          </p:nvCxnSpPr>
          <p:spPr>
            <a:xfrm flipH="1">
              <a:off x="3529395" y="6161039"/>
              <a:ext cx="494131" cy="25165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grpSp>
      <p:cxnSp>
        <p:nvCxnSpPr>
          <p:cNvPr id="76" name="直線矢印コネクタ 75">
            <a:extLst>
              <a:ext uri="{FF2B5EF4-FFF2-40B4-BE49-F238E27FC236}">
                <a16:creationId xmlns:a16="http://schemas.microsoft.com/office/drawing/2014/main" id="{1603EE2D-BA88-F2A7-A2E2-71DC885B79C2}"/>
              </a:ext>
            </a:extLst>
          </p:cNvPr>
          <p:cNvCxnSpPr>
            <a:cxnSpLocks/>
          </p:cNvCxnSpPr>
          <p:nvPr/>
        </p:nvCxnSpPr>
        <p:spPr>
          <a:xfrm>
            <a:off x="6184348" y="4256214"/>
            <a:ext cx="248400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D78FA97-54D5-D706-F73D-2E75920D7A58}"/>
              </a:ext>
            </a:extLst>
          </p:cNvPr>
          <p:cNvSpPr txBox="1"/>
          <p:nvPr/>
        </p:nvSpPr>
        <p:spPr>
          <a:xfrm>
            <a:off x="3187498" y="4162880"/>
            <a:ext cx="557027" cy="646331"/>
          </a:xfrm>
          <a:prstGeom prst="rect">
            <a:avLst/>
          </a:prstGeom>
          <a:noFill/>
        </p:spPr>
        <p:txBody>
          <a:bodyPr wrap="square">
            <a:spAutoFit/>
          </a:bodyPr>
          <a:lstStyle/>
          <a:p>
            <a:r>
              <a:rPr lang="en-US" altLang="ja-JP" sz="3600" b="1" dirty="0"/>
              <a:t>+</a:t>
            </a:r>
            <a:endParaRPr kumimoji="1" lang="en-US" altLang="ja-JP" sz="3600" b="1" dirty="0"/>
          </a:p>
        </p:txBody>
      </p:sp>
      <p:sp>
        <p:nvSpPr>
          <p:cNvPr id="89" name="四角形: 角を丸くする 88">
            <a:extLst>
              <a:ext uri="{FF2B5EF4-FFF2-40B4-BE49-F238E27FC236}">
                <a16:creationId xmlns:a16="http://schemas.microsoft.com/office/drawing/2014/main" id="{0303934E-6B3C-2E9B-33CD-7DE012939576}"/>
              </a:ext>
            </a:extLst>
          </p:cNvPr>
          <p:cNvSpPr/>
          <p:nvPr/>
        </p:nvSpPr>
        <p:spPr>
          <a:xfrm>
            <a:off x="689113" y="3189357"/>
            <a:ext cx="5495235" cy="251349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689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B033-E356-DECE-5356-BDBE375CBE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521E79-DB3C-66CB-699B-FFBB3B37958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6B7C03CC-815C-0D88-9743-CF1B8F638E0A}"/>
              </a:ext>
            </a:extLst>
          </p:cNvPr>
          <p:cNvSpPr>
            <a:spLocks noGrp="1"/>
          </p:cNvSpPr>
          <p:nvPr>
            <p:ph idx="1"/>
          </p:nvPr>
        </p:nvSpPr>
        <p:spPr/>
        <p:txBody>
          <a:bodyPr>
            <a:normAutofit/>
          </a:bodyPr>
          <a:lstStyle/>
          <a:p>
            <a:r>
              <a:rPr kumimoji="1" lang="ja-JP" altLang="en-US" dirty="0"/>
              <a:t>時間的多重</a:t>
            </a:r>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a:p>
            <a:r>
              <a:rPr kumimoji="1" lang="ja-JP" altLang="en-US" dirty="0"/>
              <a:t>空間的多重</a:t>
            </a:r>
          </a:p>
        </p:txBody>
      </p:sp>
      <p:sp>
        <p:nvSpPr>
          <p:cNvPr id="4" name="日付プレースホルダー 3">
            <a:extLst>
              <a:ext uri="{FF2B5EF4-FFF2-40B4-BE49-F238E27FC236}">
                <a16:creationId xmlns:a16="http://schemas.microsoft.com/office/drawing/2014/main" id="{6290189E-EBA9-D544-3095-10EAC3D88C00}"/>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5" name="フッター プレースホルダー 4">
            <a:extLst>
              <a:ext uri="{FF2B5EF4-FFF2-40B4-BE49-F238E27FC236}">
                <a16:creationId xmlns:a16="http://schemas.microsoft.com/office/drawing/2014/main" id="{696B9B84-5507-84F8-7486-507A41714FD6}"/>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994C858E-391A-6E43-C000-556E8D6BE11D}"/>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a:p>
        </p:txBody>
      </p:sp>
      <p:cxnSp>
        <p:nvCxnSpPr>
          <p:cNvPr id="10" name="直線矢印コネクタ 9">
            <a:extLst>
              <a:ext uri="{FF2B5EF4-FFF2-40B4-BE49-F238E27FC236}">
                <a16:creationId xmlns:a16="http://schemas.microsoft.com/office/drawing/2014/main" id="{E68590E9-3343-A17E-F57D-1A5F5B7964CC}"/>
              </a:ext>
            </a:extLst>
          </p:cNvPr>
          <p:cNvCxnSpPr>
            <a:cxnSpLocks/>
          </p:cNvCxnSpPr>
          <p:nvPr/>
        </p:nvCxnSpPr>
        <p:spPr>
          <a:xfrm>
            <a:off x="1174359" y="2855792"/>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83A5F7D-151F-58E2-D2DD-D56083F88FF2}"/>
              </a:ext>
            </a:extLst>
          </p:cNvPr>
          <p:cNvSpPr txBox="1"/>
          <p:nvPr/>
        </p:nvSpPr>
        <p:spPr>
          <a:xfrm>
            <a:off x="9251832" y="2672067"/>
            <a:ext cx="678069" cy="369332"/>
          </a:xfrm>
          <a:prstGeom prst="rect">
            <a:avLst/>
          </a:prstGeom>
          <a:noFill/>
        </p:spPr>
        <p:txBody>
          <a:bodyPr wrap="square">
            <a:spAutoFit/>
          </a:bodyPr>
          <a:lstStyle/>
          <a:p>
            <a:r>
              <a:rPr lang="ja-JP" altLang="en-US" dirty="0"/>
              <a:t>時刻</a:t>
            </a:r>
          </a:p>
        </p:txBody>
      </p:sp>
      <p:grpSp>
        <p:nvGrpSpPr>
          <p:cNvPr id="25" name="グループ化 24">
            <a:extLst>
              <a:ext uri="{FF2B5EF4-FFF2-40B4-BE49-F238E27FC236}">
                <a16:creationId xmlns:a16="http://schemas.microsoft.com/office/drawing/2014/main" id="{C3A3DFCB-80F8-C9A7-EF3A-3B67A828AD97}"/>
              </a:ext>
            </a:extLst>
          </p:cNvPr>
          <p:cNvGrpSpPr/>
          <p:nvPr/>
        </p:nvGrpSpPr>
        <p:grpSpPr>
          <a:xfrm>
            <a:off x="1382473" y="1772908"/>
            <a:ext cx="1872000" cy="1080000"/>
            <a:chOff x="3523013" y="4945935"/>
            <a:chExt cx="1754639" cy="1476196"/>
          </a:xfrm>
        </p:grpSpPr>
        <p:cxnSp>
          <p:nvCxnSpPr>
            <p:cNvPr id="41" name="直線コネクタ 40">
              <a:extLst>
                <a:ext uri="{FF2B5EF4-FFF2-40B4-BE49-F238E27FC236}">
                  <a16:creationId xmlns:a16="http://schemas.microsoft.com/office/drawing/2014/main" id="{2C8ACFFF-5A38-4C1C-3DE8-371F79DD2B39}"/>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A9FAA26-F5CC-0FA5-C87E-C45AE0412167}"/>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33F67DD-0529-7FBC-91FE-C027C213E35C}"/>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53C95A-BA6D-6250-843D-CD937B192959}"/>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07EF661-1822-0258-1BD1-456711B086AC}"/>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7558FAA-0482-8D40-3D55-20BD136C72E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1AD61A5-3A9A-85B7-50A3-FDB2934D3B8C}"/>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E34A892-917C-E644-B365-58561181F169}"/>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C95C336-C467-0A58-4ACD-FCAAA95F263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0EBA8D1-A2A2-1BEA-C8BC-C32A3C245FEF}"/>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338767A-CEB4-FA15-860B-61DDBFA3D8E5}"/>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1CFD816-6F75-8740-94EB-42001F0EC57D}"/>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D0C13B1-8218-A94A-4677-BD02DB4B9DBC}"/>
                  </a:ext>
                </a:extLst>
              </p:cNvPr>
              <p:cNvSpPr txBox="1"/>
              <p:nvPr/>
            </p:nvSpPr>
            <p:spPr>
              <a:xfrm>
                <a:off x="1672667" y="1977084"/>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53" name="テキスト ボックス 52">
                <a:extLst>
                  <a:ext uri="{FF2B5EF4-FFF2-40B4-BE49-F238E27FC236}">
                    <a16:creationId xmlns:a16="http://schemas.microsoft.com/office/drawing/2014/main" id="{DD0C13B1-8218-A94A-4677-BD02DB4B9DBC}"/>
                  </a:ext>
                </a:extLst>
              </p:cNvPr>
              <p:cNvSpPr txBox="1">
                <a:spLocks noRot="1" noChangeAspect="1" noMove="1" noResize="1" noEditPoints="1" noAdjustHandles="1" noChangeArrowheads="1" noChangeShapeType="1" noTextEdit="1"/>
              </p:cNvSpPr>
              <p:nvPr/>
            </p:nvSpPr>
            <p:spPr>
              <a:xfrm>
                <a:off x="1672667" y="1977084"/>
                <a:ext cx="1081249" cy="369332"/>
              </a:xfrm>
              <a:prstGeom prst="rect">
                <a:avLst/>
              </a:prstGeom>
              <a:blipFill>
                <a:blip r:embed="rId3"/>
                <a:stretch>
                  <a:fillRect l="-4494" t="-4918" b="-27869"/>
                </a:stretch>
              </a:blipFill>
            </p:spPr>
            <p:txBody>
              <a:bodyPr/>
              <a:lstStyle/>
              <a:p>
                <a:r>
                  <a:rPr lang="ja-JP" altLang="en-US">
                    <a:noFill/>
                  </a:rPr>
                  <a:t> </a:t>
                </a:r>
              </a:p>
            </p:txBody>
          </p:sp>
        </mc:Fallback>
      </mc:AlternateContent>
      <p:grpSp>
        <p:nvGrpSpPr>
          <p:cNvPr id="54" name="グループ化 53">
            <a:extLst>
              <a:ext uri="{FF2B5EF4-FFF2-40B4-BE49-F238E27FC236}">
                <a16:creationId xmlns:a16="http://schemas.microsoft.com/office/drawing/2014/main" id="{5457D88B-AEFA-A960-61C4-257BC710E603}"/>
              </a:ext>
            </a:extLst>
          </p:cNvPr>
          <p:cNvGrpSpPr/>
          <p:nvPr/>
        </p:nvGrpSpPr>
        <p:grpSpPr>
          <a:xfrm>
            <a:off x="2961813" y="1772908"/>
            <a:ext cx="1872000" cy="1080000"/>
            <a:chOff x="3523013" y="4945935"/>
            <a:chExt cx="1754639" cy="1476196"/>
          </a:xfrm>
        </p:grpSpPr>
        <p:cxnSp>
          <p:nvCxnSpPr>
            <p:cNvPr id="55" name="直線コネクタ 54">
              <a:extLst>
                <a:ext uri="{FF2B5EF4-FFF2-40B4-BE49-F238E27FC236}">
                  <a16:creationId xmlns:a16="http://schemas.microsoft.com/office/drawing/2014/main" id="{F8B3444D-0E4B-30AE-22DD-A7F6E82E86B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2F0A033-2233-1846-AFF0-FE596129745A}"/>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8666A4C-BE21-BFCF-8504-0C8A6723555A}"/>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99ADC54-1285-7B9E-2185-4CF1176951AA}"/>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478EA17-2536-48A4-0FE2-E4862703D793}"/>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E78EA249-ED47-B15A-83AD-282A3A569B3B}"/>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A09AA07-2F25-2A43-FB82-C5DFFE1AFEED}"/>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33FC8B1-8917-1AEE-98D0-2B68C53FFF1A}"/>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A1B8E3-84B9-E4CF-0612-C421A6F45624}"/>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871B42B-A859-10F5-A54D-35B879958619}"/>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3CCE862E-31CC-DB34-93CA-7E836DE56CED}"/>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98660FC-B76C-16A2-C3E6-73AF3561AB86}"/>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B396DD28-C07C-9E05-B628-FE61BFDB4625}"/>
                  </a:ext>
                </a:extLst>
              </p:cNvPr>
              <p:cNvSpPr txBox="1"/>
              <p:nvPr/>
            </p:nvSpPr>
            <p:spPr>
              <a:xfrm>
                <a:off x="3258243" y="1977084"/>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67" name="テキスト ボックス 66">
                <a:extLst>
                  <a:ext uri="{FF2B5EF4-FFF2-40B4-BE49-F238E27FC236}">
                    <a16:creationId xmlns:a16="http://schemas.microsoft.com/office/drawing/2014/main" id="{B396DD28-C07C-9E05-B628-FE61BFDB4625}"/>
                  </a:ext>
                </a:extLst>
              </p:cNvPr>
              <p:cNvSpPr txBox="1">
                <a:spLocks noRot="1" noChangeAspect="1" noMove="1" noResize="1" noEditPoints="1" noAdjustHandles="1" noChangeArrowheads="1" noChangeShapeType="1" noTextEdit="1"/>
              </p:cNvSpPr>
              <p:nvPr/>
            </p:nvSpPr>
            <p:spPr>
              <a:xfrm>
                <a:off x="3258243" y="1977084"/>
                <a:ext cx="1028499" cy="369332"/>
              </a:xfrm>
              <a:prstGeom prst="rect">
                <a:avLst/>
              </a:prstGeom>
              <a:blipFill>
                <a:blip r:embed="rId4"/>
                <a:stretch>
                  <a:fillRect l="-4734" t="-4918" r="-1775" b="-27869"/>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5D40E72D-B185-CE30-280E-7B857EB2052B}"/>
              </a:ext>
            </a:extLst>
          </p:cNvPr>
          <p:cNvSpPr txBox="1"/>
          <p:nvPr/>
        </p:nvSpPr>
        <p:spPr>
          <a:xfrm>
            <a:off x="4497262" y="1440712"/>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86" name="四角形: 角を丸くする 85">
            <a:extLst>
              <a:ext uri="{FF2B5EF4-FFF2-40B4-BE49-F238E27FC236}">
                <a16:creationId xmlns:a16="http://schemas.microsoft.com/office/drawing/2014/main" id="{E4E8DB56-ACCA-36E7-11B0-D0F1E0EB0914}"/>
              </a:ext>
            </a:extLst>
          </p:cNvPr>
          <p:cNvSpPr/>
          <p:nvPr/>
        </p:nvSpPr>
        <p:spPr>
          <a:xfrm>
            <a:off x="838200" y="1421731"/>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BC82BDFD-A9CB-84A0-4B17-32DEA6BFC317}"/>
              </a:ext>
            </a:extLst>
          </p:cNvPr>
          <p:cNvGrpSpPr/>
          <p:nvPr/>
        </p:nvGrpSpPr>
        <p:grpSpPr>
          <a:xfrm>
            <a:off x="4541153" y="1764240"/>
            <a:ext cx="1872000" cy="1080000"/>
            <a:chOff x="3523013" y="4945935"/>
            <a:chExt cx="1754639" cy="1476196"/>
          </a:xfrm>
        </p:grpSpPr>
        <p:cxnSp>
          <p:nvCxnSpPr>
            <p:cNvPr id="88" name="直線コネクタ 87">
              <a:extLst>
                <a:ext uri="{FF2B5EF4-FFF2-40B4-BE49-F238E27FC236}">
                  <a16:creationId xmlns:a16="http://schemas.microsoft.com/office/drawing/2014/main" id="{AF4D8494-19B2-234A-A93F-6BCC9A34FFE6}"/>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6089189-8029-5755-D031-313E1B185BF5}"/>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37E4F00-566B-E34E-3A4D-F1F46D6CF05A}"/>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17208148-3AD2-E771-724C-66E87C8E6D9D}"/>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EBDCADB-32CD-EF59-26BC-834C88587949}"/>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8E3E09F-6B37-4A92-3920-B5589B7FDA9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23186059-2A24-2790-170B-8E5B1740F901}"/>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DA96AECF-F8CE-A38D-919F-70C5F1664295}"/>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74F86F5-035A-21D2-642B-8015BFE7A25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1207590-DF89-FFA8-B41A-2113ADB8C0C9}"/>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498CB3D-AD56-DB3D-1032-71E78EA83801}"/>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03AA199-BDB2-5CFD-DA08-A7EA12930777}"/>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8C628210-37EC-6C22-9FB6-7DF0FFF534CA}"/>
                  </a:ext>
                </a:extLst>
              </p:cNvPr>
              <p:cNvSpPr txBox="1"/>
              <p:nvPr/>
            </p:nvSpPr>
            <p:spPr>
              <a:xfrm>
                <a:off x="4834155" y="1977084"/>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100" name="テキスト ボックス 99">
                <a:extLst>
                  <a:ext uri="{FF2B5EF4-FFF2-40B4-BE49-F238E27FC236}">
                    <a16:creationId xmlns:a16="http://schemas.microsoft.com/office/drawing/2014/main" id="{8C628210-37EC-6C22-9FB6-7DF0FFF534CA}"/>
                  </a:ext>
                </a:extLst>
              </p:cNvPr>
              <p:cNvSpPr txBox="1">
                <a:spLocks noRot="1" noChangeAspect="1" noMove="1" noResize="1" noEditPoints="1" noAdjustHandles="1" noChangeArrowheads="1" noChangeShapeType="1" noTextEdit="1"/>
              </p:cNvSpPr>
              <p:nvPr/>
            </p:nvSpPr>
            <p:spPr>
              <a:xfrm>
                <a:off x="4834155" y="1977084"/>
                <a:ext cx="1081249" cy="369332"/>
              </a:xfrm>
              <a:prstGeom prst="rect">
                <a:avLst/>
              </a:prstGeom>
              <a:blipFill>
                <a:blip r:embed="rId5"/>
                <a:stretch>
                  <a:fillRect l="-4520" t="-4918" b="-27869"/>
                </a:stretch>
              </a:blipFill>
            </p:spPr>
            <p:txBody>
              <a:bodyPr/>
              <a:lstStyle/>
              <a:p>
                <a:r>
                  <a:rPr lang="ja-JP" altLang="en-US">
                    <a:noFill/>
                  </a:rPr>
                  <a:t> </a:t>
                </a:r>
              </a:p>
            </p:txBody>
          </p:sp>
        </mc:Fallback>
      </mc:AlternateContent>
      <p:grpSp>
        <p:nvGrpSpPr>
          <p:cNvPr id="101" name="グループ化 100">
            <a:extLst>
              <a:ext uri="{FF2B5EF4-FFF2-40B4-BE49-F238E27FC236}">
                <a16:creationId xmlns:a16="http://schemas.microsoft.com/office/drawing/2014/main" id="{6C6B8AAA-5A30-8484-41A8-C6D61CD7765C}"/>
              </a:ext>
            </a:extLst>
          </p:cNvPr>
          <p:cNvGrpSpPr/>
          <p:nvPr/>
        </p:nvGrpSpPr>
        <p:grpSpPr>
          <a:xfrm>
            <a:off x="6120494" y="1764240"/>
            <a:ext cx="1872000" cy="1080000"/>
            <a:chOff x="3523013" y="4945935"/>
            <a:chExt cx="1754639" cy="1476196"/>
          </a:xfrm>
        </p:grpSpPr>
        <p:cxnSp>
          <p:nvCxnSpPr>
            <p:cNvPr id="102" name="直線コネクタ 101">
              <a:extLst>
                <a:ext uri="{FF2B5EF4-FFF2-40B4-BE49-F238E27FC236}">
                  <a16:creationId xmlns:a16="http://schemas.microsoft.com/office/drawing/2014/main" id="{09E60A6C-B93A-2281-EF13-BC0B49433EBE}"/>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DB48632-0E70-3FCC-FF1C-37EFD3BDF6AC}"/>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A3B17270-CA9A-4B56-A7D8-14374FE9D67B}"/>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D5AF12C-AD67-12B2-4EDD-549B8AF2A8C5}"/>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FAA49CD1-3F30-DA54-11C1-F8DCA9737E4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FE1A20-21BF-0C71-B7DE-920A93A9EEC3}"/>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5695AB6C-3252-BC39-3CCA-EB432A250407}"/>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0D47A52-EF1D-F3A0-B98E-8C10A718C9C9}"/>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1BB6E4AF-17C8-9EA3-1E91-52E920AAFE23}"/>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8BC21136-AD78-433A-6B1F-A0B8EE9DBC2A}"/>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C277D7A-ED92-AF6F-B398-590083561C8F}"/>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203074FE-990A-B11D-FD7E-E168EF450661}"/>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56783B4B-E866-A3F4-F6C4-B34851441B59}"/>
                  </a:ext>
                </a:extLst>
              </p:cNvPr>
              <p:cNvSpPr txBox="1"/>
              <p:nvPr/>
            </p:nvSpPr>
            <p:spPr>
              <a:xfrm>
                <a:off x="6377519" y="1977084"/>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114" name="テキスト ボックス 113">
                <a:extLst>
                  <a:ext uri="{FF2B5EF4-FFF2-40B4-BE49-F238E27FC236}">
                    <a16:creationId xmlns:a16="http://schemas.microsoft.com/office/drawing/2014/main" id="{56783B4B-E866-A3F4-F6C4-B34851441B59}"/>
                  </a:ext>
                </a:extLst>
              </p:cNvPr>
              <p:cNvSpPr txBox="1">
                <a:spLocks noRot="1" noChangeAspect="1" noMove="1" noResize="1" noEditPoints="1" noAdjustHandles="1" noChangeArrowheads="1" noChangeShapeType="1" noTextEdit="1"/>
              </p:cNvSpPr>
              <p:nvPr/>
            </p:nvSpPr>
            <p:spPr>
              <a:xfrm>
                <a:off x="6377519" y="1977084"/>
                <a:ext cx="1028499" cy="369332"/>
              </a:xfrm>
              <a:prstGeom prst="rect">
                <a:avLst/>
              </a:prstGeom>
              <a:blipFill>
                <a:blip r:embed="rId6"/>
                <a:stretch>
                  <a:fillRect l="-4734" t="-4918" r="-1775" b="-27869"/>
                </a:stretch>
              </a:blipFill>
            </p:spPr>
            <p:txBody>
              <a:bodyPr/>
              <a:lstStyle/>
              <a:p>
                <a:r>
                  <a:rPr lang="ja-JP" altLang="en-US">
                    <a:noFill/>
                  </a:rPr>
                  <a:t> </a:t>
                </a:r>
              </a:p>
            </p:txBody>
          </p:sp>
        </mc:Fallback>
      </mc:AlternateContent>
      <p:cxnSp>
        <p:nvCxnSpPr>
          <p:cNvPr id="309" name="直線矢印コネクタ 308">
            <a:extLst>
              <a:ext uri="{FF2B5EF4-FFF2-40B4-BE49-F238E27FC236}">
                <a16:creationId xmlns:a16="http://schemas.microsoft.com/office/drawing/2014/main" id="{1E93B2BD-A611-A5BC-CF17-C7A4EABBF31A}"/>
              </a:ext>
            </a:extLst>
          </p:cNvPr>
          <p:cNvCxnSpPr>
            <a:cxnSpLocks/>
          </p:cNvCxnSpPr>
          <p:nvPr/>
        </p:nvCxnSpPr>
        <p:spPr>
          <a:xfrm>
            <a:off x="1174359" y="55872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テキスト ボックス 309">
            <a:extLst>
              <a:ext uri="{FF2B5EF4-FFF2-40B4-BE49-F238E27FC236}">
                <a16:creationId xmlns:a16="http://schemas.microsoft.com/office/drawing/2014/main" id="{E7051D14-2BAC-E469-FA1D-FB7479F0EB3E}"/>
              </a:ext>
            </a:extLst>
          </p:cNvPr>
          <p:cNvSpPr txBox="1"/>
          <p:nvPr/>
        </p:nvSpPr>
        <p:spPr>
          <a:xfrm>
            <a:off x="9251832" y="5335812"/>
            <a:ext cx="678069" cy="369332"/>
          </a:xfrm>
          <a:prstGeom prst="rect">
            <a:avLst/>
          </a:prstGeom>
          <a:noFill/>
        </p:spPr>
        <p:txBody>
          <a:bodyPr wrap="square">
            <a:spAutoFit/>
          </a:bodyPr>
          <a:lstStyle/>
          <a:p>
            <a:r>
              <a:rPr lang="ja-JP" altLang="en-US" dirty="0"/>
              <a:t>時刻</a:t>
            </a:r>
          </a:p>
        </p:txBody>
      </p:sp>
      <p:grpSp>
        <p:nvGrpSpPr>
          <p:cNvPr id="369" name="グループ化 368">
            <a:extLst>
              <a:ext uri="{FF2B5EF4-FFF2-40B4-BE49-F238E27FC236}">
                <a16:creationId xmlns:a16="http://schemas.microsoft.com/office/drawing/2014/main" id="{2CC5B6B3-3DAE-A9A7-8788-FCEDC0099729}"/>
              </a:ext>
            </a:extLst>
          </p:cNvPr>
          <p:cNvGrpSpPr/>
          <p:nvPr/>
        </p:nvGrpSpPr>
        <p:grpSpPr>
          <a:xfrm>
            <a:off x="1231932" y="4436653"/>
            <a:ext cx="6674265" cy="1080000"/>
            <a:chOff x="1382472" y="4436653"/>
            <a:chExt cx="5058103" cy="1080000"/>
          </a:xfrm>
        </p:grpSpPr>
        <p:cxnSp>
          <p:nvCxnSpPr>
            <p:cNvPr id="312" name="直線コネクタ 311">
              <a:extLst>
                <a:ext uri="{FF2B5EF4-FFF2-40B4-BE49-F238E27FC236}">
                  <a16:creationId xmlns:a16="http://schemas.microsoft.com/office/drawing/2014/main" id="{8DA7BD6E-F2F9-65DE-ED50-6AE4C6028228}"/>
                </a:ext>
              </a:extLst>
            </p:cNvPr>
            <p:cNvCxnSpPr>
              <a:cxnSpLocks/>
            </p:cNvCxnSpPr>
            <p:nvPr/>
          </p:nvCxnSpPr>
          <p:spPr>
            <a:xfrm>
              <a:off x="1382472" y="5516653"/>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45D21996-1F70-67DD-65AB-C085CDD40330}"/>
                </a:ext>
              </a:extLst>
            </p:cNvPr>
            <p:cNvCxnSpPr>
              <a:cxnSpLocks/>
            </p:cNvCxnSpPr>
            <p:nvPr/>
          </p:nvCxnSpPr>
          <p:spPr>
            <a:xfrm>
              <a:off x="1382472"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a:extLst>
                <a:ext uri="{FF2B5EF4-FFF2-40B4-BE49-F238E27FC236}">
                  <a16:creationId xmlns:a16="http://schemas.microsoft.com/office/drawing/2014/main" id="{DE93ACA2-315B-AC93-25F9-A45D7C2DA6B1}"/>
                </a:ext>
              </a:extLst>
            </p:cNvPr>
            <p:cNvCxnSpPr>
              <a:cxnSpLocks/>
            </p:cNvCxnSpPr>
            <p:nvPr/>
          </p:nvCxnSpPr>
          <p:spPr>
            <a:xfrm>
              <a:off x="6114278"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a:extLst>
                <a:ext uri="{FF2B5EF4-FFF2-40B4-BE49-F238E27FC236}">
                  <a16:creationId xmlns:a16="http://schemas.microsoft.com/office/drawing/2014/main" id="{3B13477D-99BB-415F-EF18-8AE353DD1DB9}"/>
                </a:ext>
              </a:extLst>
            </p:cNvPr>
            <p:cNvCxnSpPr>
              <a:cxnSpLocks/>
            </p:cNvCxnSpPr>
            <p:nvPr/>
          </p:nvCxnSpPr>
          <p:spPr>
            <a:xfrm>
              <a:off x="6421752" y="443820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a:extLst>
                <a:ext uri="{FF2B5EF4-FFF2-40B4-BE49-F238E27FC236}">
                  <a16:creationId xmlns:a16="http://schemas.microsoft.com/office/drawing/2014/main" id="{0D2ACB64-7469-AA18-52BD-0DD188222358}"/>
                </a:ext>
              </a:extLst>
            </p:cNvPr>
            <p:cNvCxnSpPr>
              <a:cxnSpLocks/>
            </p:cNvCxnSpPr>
            <p:nvPr/>
          </p:nvCxnSpPr>
          <p:spPr>
            <a:xfrm>
              <a:off x="1382472" y="4622312"/>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7" name="直線コネクタ 316">
              <a:extLst>
                <a:ext uri="{FF2B5EF4-FFF2-40B4-BE49-F238E27FC236}">
                  <a16:creationId xmlns:a16="http://schemas.microsoft.com/office/drawing/2014/main" id="{D49113DE-A7C3-2D51-0681-EEA5979B4AFD}"/>
                </a:ext>
              </a:extLst>
            </p:cNvPr>
            <p:cNvCxnSpPr>
              <a:cxnSpLocks/>
            </p:cNvCxnSpPr>
            <p:nvPr/>
          </p:nvCxnSpPr>
          <p:spPr>
            <a:xfrm>
              <a:off x="1700083" y="4438202"/>
              <a:ext cx="0" cy="894341"/>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8" name="直線コネクタ 317">
              <a:extLst>
                <a:ext uri="{FF2B5EF4-FFF2-40B4-BE49-F238E27FC236}">
                  <a16:creationId xmlns:a16="http://schemas.microsoft.com/office/drawing/2014/main" id="{F75DF297-4ADE-1BC6-360B-F83115F67CA5}"/>
                </a:ext>
              </a:extLst>
            </p:cNvPr>
            <p:cNvCxnSpPr>
              <a:cxnSpLocks/>
            </p:cNvCxnSpPr>
            <p:nvPr/>
          </p:nvCxnSpPr>
          <p:spPr>
            <a:xfrm flipH="1">
              <a:off x="1393048" y="4436653"/>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715E1641-95E7-E2DA-8488-B93A8DC6339F}"/>
                </a:ext>
              </a:extLst>
            </p:cNvPr>
            <p:cNvCxnSpPr>
              <a:cxnSpLocks/>
            </p:cNvCxnSpPr>
            <p:nvPr/>
          </p:nvCxnSpPr>
          <p:spPr>
            <a:xfrm>
              <a:off x="1684899" y="4439009"/>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直線コネクタ 319">
              <a:extLst>
                <a:ext uri="{FF2B5EF4-FFF2-40B4-BE49-F238E27FC236}">
                  <a16:creationId xmlns:a16="http://schemas.microsoft.com/office/drawing/2014/main" id="{675F3985-962E-EA80-FF71-22B5E7330258}"/>
                </a:ext>
              </a:extLst>
            </p:cNvPr>
            <p:cNvCxnSpPr>
              <a:cxnSpLocks/>
            </p:cNvCxnSpPr>
            <p:nvPr/>
          </p:nvCxnSpPr>
          <p:spPr>
            <a:xfrm>
              <a:off x="1708769" y="5326712"/>
              <a:ext cx="4731806"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B908F4C9-F3E5-7BC4-ED2B-EF3D7F8BD58D}"/>
                </a:ext>
              </a:extLst>
            </p:cNvPr>
            <p:cNvCxnSpPr>
              <a:cxnSpLocks/>
            </p:cNvCxnSpPr>
            <p:nvPr/>
          </p:nvCxnSpPr>
          <p:spPr>
            <a:xfrm flipH="1">
              <a:off x="6106212" y="4442479"/>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86E205BB-B72F-6386-0037-39175D59AD6A}"/>
                </a:ext>
              </a:extLst>
            </p:cNvPr>
            <p:cNvCxnSpPr>
              <a:cxnSpLocks/>
            </p:cNvCxnSpPr>
            <p:nvPr/>
          </p:nvCxnSpPr>
          <p:spPr>
            <a:xfrm flipH="1">
              <a:off x="6114162" y="5328806"/>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3" name="直線コネクタ 322">
              <a:extLst>
                <a:ext uri="{FF2B5EF4-FFF2-40B4-BE49-F238E27FC236}">
                  <a16:creationId xmlns:a16="http://schemas.microsoft.com/office/drawing/2014/main" id="{F883017A-AEE1-12B3-D290-EB113081007C}"/>
                </a:ext>
              </a:extLst>
            </p:cNvPr>
            <p:cNvCxnSpPr>
              <a:cxnSpLocks/>
            </p:cNvCxnSpPr>
            <p:nvPr/>
          </p:nvCxnSpPr>
          <p:spPr>
            <a:xfrm flipH="1">
              <a:off x="1406459" y="5325635"/>
              <a:ext cx="324000" cy="18411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sp>
        <p:nvSpPr>
          <p:cNvPr id="339" name="テキスト ボックス 338">
            <a:extLst>
              <a:ext uri="{FF2B5EF4-FFF2-40B4-BE49-F238E27FC236}">
                <a16:creationId xmlns:a16="http://schemas.microsoft.com/office/drawing/2014/main" id="{0CDD9B9D-052F-4C27-906F-F6CA7E1003D9}"/>
              </a:ext>
            </a:extLst>
          </p:cNvPr>
          <p:cNvSpPr txBox="1"/>
          <p:nvPr/>
        </p:nvSpPr>
        <p:spPr>
          <a:xfrm>
            <a:off x="4497262" y="4055615"/>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340" name="四角形: 角を丸くする 339">
            <a:extLst>
              <a:ext uri="{FF2B5EF4-FFF2-40B4-BE49-F238E27FC236}">
                <a16:creationId xmlns:a16="http://schemas.microsoft.com/office/drawing/2014/main" id="{41498663-B5B1-A1F1-1AF6-6862B2529C8F}"/>
              </a:ext>
            </a:extLst>
          </p:cNvPr>
          <p:cNvSpPr/>
          <p:nvPr/>
        </p:nvSpPr>
        <p:spPr>
          <a:xfrm>
            <a:off x="838200" y="4085476"/>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8" name="テキスト ボックス 367">
                <a:extLst>
                  <a:ext uri="{FF2B5EF4-FFF2-40B4-BE49-F238E27FC236}">
                    <a16:creationId xmlns:a16="http://schemas.microsoft.com/office/drawing/2014/main" id="{72E40B86-1B3E-775B-E5D5-132EB25EC69D}"/>
                  </a:ext>
                </a:extLst>
              </p:cNvPr>
              <p:cNvSpPr txBox="1"/>
              <p:nvPr/>
            </p:nvSpPr>
            <p:spPr>
              <a:xfrm>
                <a:off x="3373635" y="4739521"/>
                <a:ext cx="2120896" cy="369332"/>
              </a:xfrm>
              <a:prstGeom prst="rect">
                <a:avLst/>
              </a:prstGeom>
              <a:noFill/>
            </p:spPr>
            <p:txBody>
              <a:bodyPr wrap="square">
                <a:spAutoFit/>
              </a:bodyPr>
              <a:lstStyle/>
              <a:p>
                <a:r>
                  <a:rPr lang="ja-JP" altLang="en-US" b="1" dirty="0">
                    <a:solidFill>
                      <a:schemeClr val="accent2"/>
                    </a:solidFill>
                  </a:rPr>
                  <a:t>実空間</a:t>
                </a:r>
                <a14:m>
                  <m:oMath xmlns:m="http://schemas.openxmlformats.org/officeDocument/2006/math">
                    <m:r>
                      <a:rPr lang="en-US" altLang="ja-JP" b="1" i="1">
                        <a:solidFill>
                          <a:schemeClr val="accent2"/>
                        </a:solidFill>
                        <a:latin typeface="Cambria Math" panose="02040503050406030204" pitchFamily="18" charset="0"/>
                      </a:rPr>
                      <m:t>𝜶</m:t>
                    </m:r>
                  </m:oMath>
                </a14:m>
                <a:r>
                  <a:rPr kumimoji="1" lang="en-US" altLang="ja-JP" b="1" dirty="0"/>
                  <a:t>+</a:t>
                </a:r>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368" name="テキスト ボックス 367">
                <a:extLst>
                  <a:ext uri="{FF2B5EF4-FFF2-40B4-BE49-F238E27FC236}">
                    <a16:creationId xmlns:a16="http://schemas.microsoft.com/office/drawing/2014/main" id="{72E40B86-1B3E-775B-E5D5-132EB25EC69D}"/>
                  </a:ext>
                </a:extLst>
              </p:cNvPr>
              <p:cNvSpPr txBox="1">
                <a:spLocks noRot="1" noChangeAspect="1" noMove="1" noResize="1" noEditPoints="1" noAdjustHandles="1" noChangeArrowheads="1" noChangeShapeType="1" noTextEdit="1"/>
              </p:cNvSpPr>
              <p:nvPr/>
            </p:nvSpPr>
            <p:spPr>
              <a:xfrm>
                <a:off x="3373635" y="4739521"/>
                <a:ext cx="2120896" cy="369332"/>
              </a:xfrm>
              <a:prstGeom prst="rect">
                <a:avLst/>
              </a:prstGeom>
              <a:blipFill>
                <a:blip r:embed="rId7"/>
                <a:stretch>
                  <a:fillRect l="-2299" t="-4918" b="-27869"/>
                </a:stretch>
              </a:blipFill>
            </p:spPr>
            <p:txBody>
              <a:bodyPr/>
              <a:lstStyle/>
              <a:p>
                <a:r>
                  <a:rPr lang="ja-JP" altLang="en-US">
                    <a:noFill/>
                  </a:rPr>
                  <a:t> </a:t>
                </a:r>
              </a:p>
            </p:txBody>
          </p:sp>
        </mc:Fallback>
      </mc:AlternateContent>
      <p:grpSp>
        <p:nvGrpSpPr>
          <p:cNvPr id="370" name="グループ化 369">
            <a:extLst>
              <a:ext uri="{FF2B5EF4-FFF2-40B4-BE49-F238E27FC236}">
                <a16:creationId xmlns:a16="http://schemas.microsoft.com/office/drawing/2014/main" id="{F1B89B4C-388C-2077-7E11-DFF237FB1465}"/>
              </a:ext>
            </a:extLst>
          </p:cNvPr>
          <p:cNvGrpSpPr/>
          <p:nvPr/>
        </p:nvGrpSpPr>
        <p:grpSpPr>
          <a:xfrm>
            <a:off x="1271702" y="4376990"/>
            <a:ext cx="6674265" cy="1080000"/>
            <a:chOff x="1382472" y="4436653"/>
            <a:chExt cx="5058103" cy="1080000"/>
          </a:xfrm>
        </p:grpSpPr>
        <p:cxnSp>
          <p:nvCxnSpPr>
            <p:cNvPr id="371" name="直線コネクタ 370">
              <a:extLst>
                <a:ext uri="{FF2B5EF4-FFF2-40B4-BE49-F238E27FC236}">
                  <a16:creationId xmlns:a16="http://schemas.microsoft.com/office/drawing/2014/main" id="{EE17C7B4-9956-C19F-E451-642EDDDC1BD1}"/>
                </a:ext>
              </a:extLst>
            </p:cNvPr>
            <p:cNvCxnSpPr>
              <a:cxnSpLocks/>
            </p:cNvCxnSpPr>
            <p:nvPr/>
          </p:nvCxnSpPr>
          <p:spPr>
            <a:xfrm>
              <a:off x="1382472" y="5516653"/>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0A8797F-1530-AF7F-6952-7694ACD0B39B}"/>
                </a:ext>
              </a:extLst>
            </p:cNvPr>
            <p:cNvCxnSpPr>
              <a:cxnSpLocks/>
            </p:cNvCxnSpPr>
            <p:nvPr/>
          </p:nvCxnSpPr>
          <p:spPr>
            <a:xfrm>
              <a:off x="1382472"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3" name="直線コネクタ 372">
              <a:extLst>
                <a:ext uri="{FF2B5EF4-FFF2-40B4-BE49-F238E27FC236}">
                  <a16:creationId xmlns:a16="http://schemas.microsoft.com/office/drawing/2014/main" id="{304D06B4-E366-4533-0DA8-B67CC3D4B1C1}"/>
                </a:ext>
              </a:extLst>
            </p:cNvPr>
            <p:cNvCxnSpPr>
              <a:cxnSpLocks/>
            </p:cNvCxnSpPr>
            <p:nvPr/>
          </p:nvCxnSpPr>
          <p:spPr>
            <a:xfrm>
              <a:off x="6114278"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235F1B03-C2FB-7165-E1D5-F97A16C366EA}"/>
                </a:ext>
              </a:extLst>
            </p:cNvPr>
            <p:cNvCxnSpPr>
              <a:cxnSpLocks/>
            </p:cNvCxnSpPr>
            <p:nvPr/>
          </p:nvCxnSpPr>
          <p:spPr>
            <a:xfrm>
              <a:off x="6421752" y="443820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直線コネクタ 374">
              <a:extLst>
                <a:ext uri="{FF2B5EF4-FFF2-40B4-BE49-F238E27FC236}">
                  <a16:creationId xmlns:a16="http://schemas.microsoft.com/office/drawing/2014/main" id="{46806CEB-31C1-EE6C-1A52-F0AEDEFDA954}"/>
                </a:ext>
              </a:extLst>
            </p:cNvPr>
            <p:cNvCxnSpPr>
              <a:cxnSpLocks/>
            </p:cNvCxnSpPr>
            <p:nvPr/>
          </p:nvCxnSpPr>
          <p:spPr>
            <a:xfrm>
              <a:off x="1382472" y="4622312"/>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0B7B943C-6B2B-4C9E-19A7-CE0FB09F111A}"/>
                </a:ext>
              </a:extLst>
            </p:cNvPr>
            <p:cNvCxnSpPr>
              <a:cxnSpLocks/>
            </p:cNvCxnSpPr>
            <p:nvPr/>
          </p:nvCxnSpPr>
          <p:spPr>
            <a:xfrm>
              <a:off x="1700083" y="4438202"/>
              <a:ext cx="0" cy="894341"/>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77" name="直線コネクタ 376">
              <a:extLst>
                <a:ext uri="{FF2B5EF4-FFF2-40B4-BE49-F238E27FC236}">
                  <a16:creationId xmlns:a16="http://schemas.microsoft.com/office/drawing/2014/main" id="{13F53B4F-F8E0-F53C-6883-81B92B8D0518}"/>
                </a:ext>
              </a:extLst>
            </p:cNvPr>
            <p:cNvCxnSpPr>
              <a:cxnSpLocks/>
            </p:cNvCxnSpPr>
            <p:nvPr/>
          </p:nvCxnSpPr>
          <p:spPr>
            <a:xfrm flipH="1">
              <a:off x="1393048" y="4436653"/>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8" name="直線コネクタ 377">
              <a:extLst>
                <a:ext uri="{FF2B5EF4-FFF2-40B4-BE49-F238E27FC236}">
                  <a16:creationId xmlns:a16="http://schemas.microsoft.com/office/drawing/2014/main" id="{C8309810-5FF5-30B6-8F72-C34EA17B3384}"/>
                </a:ext>
              </a:extLst>
            </p:cNvPr>
            <p:cNvCxnSpPr>
              <a:cxnSpLocks/>
            </p:cNvCxnSpPr>
            <p:nvPr/>
          </p:nvCxnSpPr>
          <p:spPr>
            <a:xfrm>
              <a:off x="1684899" y="4439009"/>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9" name="直線コネクタ 378">
              <a:extLst>
                <a:ext uri="{FF2B5EF4-FFF2-40B4-BE49-F238E27FC236}">
                  <a16:creationId xmlns:a16="http://schemas.microsoft.com/office/drawing/2014/main" id="{4FD1BC50-C852-E1B6-480A-0078E98D5541}"/>
                </a:ext>
              </a:extLst>
            </p:cNvPr>
            <p:cNvCxnSpPr>
              <a:cxnSpLocks/>
            </p:cNvCxnSpPr>
            <p:nvPr/>
          </p:nvCxnSpPr>
          <p:spPr>
            <a:xfrm>
              <a:off x="1708769" y="5326712"/>
              <a:ext cx="4731806"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E2013918-2923-E20A-B931-3CB8945266F6}"/>
                </a:ext>
              </a:extLst>
            </p:cNvPr>
            <p:cNvCxnSpPr>
              <a:cxnSpLocks/>
            </p:cNvCxnSpPr>
            <p:nvPr/>
          </p:nvCxnSpPr>
          <p:spPr>
            <a:xfrm flipH="1">
              <a:off x="6106212" y="4442479"/>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1" name="直線コネクタ 380">
              <a:extLst>
                <a:ext uri="{FF2B5EF4-FFF2-40B4-BE49-F238E27FC236}">
                  <a16:creationId xmlns:a16="http://schemas.microsoft.com/office/drawing/2014/main" id="{C22626A8-FFA5-0020-1ED4-9813DEB22DB4}"/>
                </a:ext>
              </a:extLst>
            </p:cNvPr>
            <p:cNvCxnSpPr>
              <a:cxnSpLocks/>
            </p:cNvCxnSpPr>
            <p:nvPr/>
          </p:nvCxnSpPr>
          <p:spPr>
            <a:xfrm flipH="1">
              <a:off x="6114162" y="5328806"/>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直線コネクタ 381">
              <a:extLst>
                <a:ext uri="{FF2B5EF4-FFF2-40B4-BE49-F238E27FC236}">
                  <a16:creationId xmlns:a16="http://schemas.microsoft.com/office/drawing/2014/main" id="{4330FFBF-BABB-ECD4-B7C7-2FEE82D86467}"/>
                </a:ext>
              </a:extLst>
            </p:cNvPr>
            <p:cNvCxnSpPr>
              <a:cxnSpLocks/>
            </p:cNvCxnSpPr>
            <p:nvPr/>
          </p:nvCxnSpPr>
          <p:spPr>
            <a:xfrm flipH="1">
              <a:off x="1406459" y="5325635"/>
              <a:ext cx="324000" cy="18411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038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889-614D-8F23-0ADC-A9D770F432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3C098EA-BC6B-5C71-5F90-C946BBC259A8}"/>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B829E34C-085E-1C2D-1A78-FE53853E3461}"/>
              </a:ext>
            </a:extLst>
          </p:cNvPr>
          <p:cNvSpPr>
            <a:spLocks noGrp="1"/>
          </p:cNvSpPr>
          <p:nvPr>
            <p:ph idx="1"/>
          </p:nvPr>
        </p:nvSpPr>
        <p:spPr/>
        <p:txBody>
          <a:bodyPr>
            <a:normAutofit/>
          </a:bodyPr>
          <a:lstStyle/>
          <a:p>
            <a:r>
              <a:rPr kumimoji="1" lang="ja-JP" altLang="en-US" sz="2800" dirty="0"/>
              <a:t>遠隔の</a:t>
            </a:r>
            <a:r>
              <a:rPr kumimoji="1" lang="en-US" altLang="ja-JP" sz="2800" dirty="0"/>
              <a:t>2</a:t>
            </a:r>
            <a:r>
              <a:rPr kumimoji="1" lang="ja-JP" altLang="en-US" sz="2800" dirty="0"/>
              <a:t>空間を知覚しているとき，身体感覚が</a:t>
            </a:r>
            <a:r>
              <a:rPr kumimoji="1" lang="en-US" altLang="ja-JP" sz="2800" dirty="0"/>
              <a:t>2</a:t>
            </a:r>
            <a:r>
              <a:rPr kumimoji="1" lang="ja-JP" altLang="en-US" sz="2800" dirty="0"/>
              <a:t>空間の中に定位される特性を調査した．</a:t>
            </a:r>
            <a:r>
              <a:rPr kumimoji="1" lang="en-US" altLang="ja-JP" sz="2800" dirty="0"/>
              <a:t>2</a:t>
            </a:r>
            <a:r>
              <a:rPr kumimoji="1" lang="ja-JP" altLang="en-US" sz="2800" dirty="0"/>
              <a:t>つの遠隔空間</a:t>
            </a:r>
            <a:r>
              <a:rPr kumimoji="1" lang="en-US" altLang="ja-JP" sz="2800" dirty="0"/>
              <a:t>{α,β}</a:t>
            </a:r>
            <a:r>
              <a:rPr kumimoji="1" lang="ja-JP" altLang="en-US" sz="2800" dirty="0"/>
              <a:t>にロボットアバタがありそこに</a:t>
            </a:r>
            <a:r>
              <a:rPr kumimoji="1" lang="en-US" altLang="ja-JP" sz="2800" dirty="0"/>
              <a:t>Head-mounted Display (HMD) </a:t>
            </a:r>
            <a:r>
              <a:rPr kumimoji="1" lang="ja-JP" altLang="en-US" sz="2800" dirty="0"/>
              <a:t>による全周視野と身体フィードバックを受けて没入するときの認知形式として次の</a:t>
            </a:r>
            <a:r>
              <a:rPr kumimoji="1" lang="en-US" altLang="ja-JP" sz="2800" dirty="0"/>
              <a:t>2</a:t>
            </a:r>
            <a:r>
              <a:rPr kumimoji="1" lang="ja-JP" altLang="en-US" sz="2800" dirty="0"/>
              <a:t>つを仮設し実験参加者に評価させた．</a:t>
            </a:r>
            <a:endParaRPr kumimoji="1" lang="en-US" altLang="ja-JP" sz="2800" dirty="0"/>
          </a:p>
        </p:txBody>
      </p:sp>
      <p:sp>
        <p:nvSpPr>
          <p:cNvPr id="4" name="日付プレースホルダー 3">
            <a:extLst>
              <a:ext uri="{FF2B5EF4-FFF2-40B4-BE49-F238E27FC236}">
                <a16:creationId xmlns:a16="http://schemas.microsoft.com/office/drawing/2014/main" id="{E9B38A0F-22EE-C666-F01B-733DF58AD7C2}"/>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17BECA2-3D7C-DE5A-C44A-0DC1FE49C46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DEA10201-35CB-7EEF-E427-9DAA6ADA23CE}"/>
              </a:ext>
            </a:extLst>
          </p:cNvPr>
          <p:cNvSpPr>
            <a:spLocks noGrp="1"/>
          </p:cNvSpPr>
          <p:nvPr>
            <p:ph type="sldNum" sz="quarter" idx="12"/>
          </p:nvPr>
        </p:nvSpPr>
        <p:spPr/>
        <p:txBody>
          <a:bodyPr/>
          <a:lstStyle/>
          <a:p>
            <a:fld id="{28498C4A-281D-456F-B1B5-DFF3FFC7FCB3}"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02B09103-B547-84AB-DD06-ED37EDC17004}"/>
              </a:ext>
            </a:extLst>
          </p:cNvPr>
          <p:cNvSpPr txBox="1"/>
          <p:nvPr/>
        </p:nvSpPr>
        <p:spPr>
          <a:xfrm>
            <a:off x="299257" y="5537546"/>
            <a:ext cx="4573002" cy="707886"/>
          </a:xfrm>
          <a:prstGeom prst="rect">
            <a:avLst/>
          </a:prstGeom>
          <a:noFill/>
        </p:spPr>
        <p:txBody>
          <a:bodyPr wrap="square" rtlCol="0">
            <a:spAutoFit/>
          </a:bodyPr>
          <a:lstStyle/>
          <a:p>
            <a:pPr algn="ctr"/>
            <a:r>
              <a:rPr kumimoji="1" lang="ja-JP" altLang="en-US" sz="2000" b="1" dirty="0">
                <a:solidFill>
                  <a:schemeClr val="accent4">
                    <a:lumMod val="75000"/>
                  </a:schemeClr>
                </a:solidFill>
              </a:rPr>
              <a:t>自分または分身の身体が</a:t>
            </a:r>
            <a:r>
              <a:rPr kumimoji="1" lang="en-US" altLang="ja-JP" sz="2000" b="1" dirty="0">
                <a:solidFill>
                  <a:schemeClr val="accent4">
                    <a:lumMod val="75000"/>
                  </a:schemeClr>
                </a:solidFill>
              </a:rPr>
              <a:t>2</a:t>
            </a:r>
            <a:r>
              <a:rPr kumimoji="1" lang="ja-JP" altLang="en-US" sz="2000" b="1" dirty="0">
                <a:solidFill>
                  <a:schemeClr val="accent4">
                    <a:lumMod val="75000"/>
                  </a:schemeClr>
                </a:solidFill>
              </a:rPr>
              <a:t>つの空間に存在する認知形式</a:t>
            </a:r>
          </a:p>
        </p:txBody>
      </p:sp>
      <p:sp>
        <p:nvSpPr>
          <p:cNvPr id="8" name="テキスト ボックス 7">
            <a:extLst>
              <a:ext uri="{FF2B5EF4-FFF2-40B4-BE49-F238E27FC236}">
                <a16:creationId xmlns:a16="http://schemas.microsoft.com/office/drawing/2014/main" id="{BED5D153-55E8-34C5-3D22-3BA76FF51D04}"/>
              </a:ext>
            </a:extLst>
          </p:cNvPr>
          <p:cNvSpPr txBox="1"/>
          <p:nvPr/>
        </p:nvSpPr>
        <p:spPr>
          <a:xfrm>
            <a:off x="4872259" y="5498941"/>
            <a:ext cx="7089315" cy="707886"/>
          </a:xfrm>
          <a:prstGeom prst="rect">
            <a:avLst/>
          </a:prstGeom>
          <a:noFill/>
        </p:spPr>
        <p:txBody>
          <a:bodyPr wrap="square" rtlCol="0">
            <a:spAutoFit/>
          </a:bodyPr>
          <a:lstStyle/>
          <a:p>
            <a:pPr algn="ctr"/>
            <a:r>
              <a:rPr lang="ja-JP" altLang="en-US" sz="2000" b="1" dirty="0">
                <a:solidFill>
                  <a:schemeClr val="accent1"/>
                </a:solidFill>
              </a:rPr>
              <a:t>自分または分身の身体が２つの空間が融合した空間に</a:t>
            </a:r>
            <a:br>
              <a:rPr lang="en-US" altLang="ja-JP" sz="2000" b="1" dirty="0">
                <a:solidFill>
                  <a:schemeClr val="accent1"/>
                </a:solidFill>
              </a:rPr>
            </a:br>
            <a:r>
              <a:rPr lang="ja-JP" altLang="en-US" sz="2000" b="1" dirty="0">
                <a:solidFill>
                  <a:schemeClr val="accent1"/>
                </a:solidFill>
              </a:rPr>
              <a:t>存在する認知形式</a:t>
            </a:r>
            <a:endParaRPr kumimoji="1" lang="ja-JP" altLang="en-US" sz="2000" b="1" dirty="0">
              <a:solidFill>
                <a:schemeClr val="accent1"/>
              </a:solidFill>
            </a:endParaRPr>
          </a:p>
        </p:txBody>
      </p:sp>
      <p:pic>
        <p:nvPicPr>
          <p:cNvPr id="9" name="グラフィックス 8" descr="男性 枠線">
            <a:extLst>
              <a:ext uri="{FF2B5EF4-FFF2-40B4-BE49-F238E27FC236}">
                <a16:creationId xmlns:a16="http://schemas.microsoft.com/office/drawing/2014/main" id="{8480A6E0-53A8-714D-D3C5-D2D0CC3718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2293" y="4714161"/>
            <a:ext cx="1168324" cy="751710"/>
          </a:xfrm>
          <a:prstGeom prst="rect">
            <a:avLst/>
          </a:prstGeom>
        </p:spPr>
      </p:pic>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6FDF4BC3-5D41-7458-8BB5-2168924B02E4}"/>
                  </a:ext>
                </a:extLst>
              </p:cNvPr>
              <p:cNvSpPr/>
              <p:nvPr/>
            </p:nvSpPr>
            <p:spPr>
              <a:xfrm>
                <a:off x="2750025" y="3051374"/>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10" name="四角形: 角を丸くする 9">
                <a:extLst>
                  <a:ext uri="{FF2B5EF4-FFF2-40B4-BE49-F238E27FC236}">
                    <a16:creationId xmlns:a16="http://schemas.microsoft.com/office/drawing/2014/main" id="{6FDF4BC3-5D41-7458-8BB5-2168924B02E4}"/>
                  </a:ext>
                </a:extLst>
              </p:cNvPr>
              <p:cNvSpPr>
                <a:spLocks noRot="1" noChangeAspect="1" noMove="1" noResize="1" noEditPoints="1" noAdjustHandles="1" noChangeArrowheads="1" noChangeShapeType="1" noTextEdit="1"/>
              </p:cNvSpPr>
              <p:nvPr/>
            </p:nvSpPr>
            <p:spPr>
              <a:xfrm>
                <a:off x="2750025" y="3051374"/>
                <a:ext cx="2122234" cy="1215960"/>
              </a:xfrm>
              <a:prstGeom prst="roundRect">
                <a:avLst>
                  <a:gd name="adj" fmla="val 19549"/>
                </a:avLst>
              </a:prstGeom>
              <a:blipFill>
                <a:blip r:embed="rId4"/>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9766478-D967-7101-2D4A-E490D3541596}"/>
                  </a:ext>
                </a:extLst>
              </p:cNvPr>
              <p:cNvSpPr txBox="1"/>
              <p:nvPr/>
            </p:nvSpPr>
            <p:spPr>
              <a:xfrm>
                <a:off x="3024035" y="3400280"/>
                <a:ext cx="1398456" cy="338554"/>
              </a:xfrm>
              <a:prstGeom prst="rect">
                <a:avLst/>
              </a:prstGeom>
              <a:noFill/>
            </p:spPr>
            <p:txBody>
              <a:bodyPr wrap="square" rtlCol="0">
                <a:spAutoFit/>
              </a:bodyPr>
              <a:lstStyle/>
              <a:p>
                <a:r>
                  <a:rPr lang="ja-JP" altLang="en-US" sz="1600" b="1" dirty="0">
                    <a:latin typeface="+mn-ea"/>
                  </a:rPr>
                  <a:t>アバター</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latin typeface="+mn-ea"/>
                </a:endParaRPr>
              </a:p>
            </p:txBody>
          </p:sp>
        </mc:Choice>
        <mc:Fallback xmlns="">
          <p:sp>
            <p:nvSpPr>
              <p:cNvPr id="11" name="テキスト ボックス 10">
                <a:extLst>
                  <a:ext uri="{FF2B5EF4-FFF2-40B4-BE49-F238E27FC236}">
                    <a16:creationId xmlns:a16="http://schemas.microsoft.com/office/drawing/2014/main" id="{19766478-D967-7101-2D4A-E490D3541596}"/>
                  </a:ext>
                </a:extLst>
              </p:cNvPr>
              <p:cNvSpPr txBox="1">
                <a:spLocks noRot="1" noChangeAspect="1" noMove="1" noResize="1" noEditPoints="1" noAdjustHandles="1" noChangeArrowheads="1" noChangeShapeType="1" noTextEdit="1"/>
              </p:cNvSpPr>
              <p:nvPr/>
            </p:nvSpPr>
            <p:spPr>
              <a:xfrm>
                <a:off x="3024035" y="3400280"/>
                <a:ext cx="1398456" cy="338554"/>
              </a:xfrm>
              <a:prstGeom prst="rect">
                <a:avLst/>
              </a:prstGeom>
              <a:blipFill>
                <a:blip r:embed="rId5"/>
                <a:stretch>
                  <a:fillRect l="-2183"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6D7E824-CE9E-C2F4-376C-842FF8525959}"/>
                  </a:ext>
                </a:extLst>
              </p:cNvPr>
              <p:cNvSpPr txBox="1"/>
              <p:nvPr/>
            </p:nvSpPr>
            <p:spPr>
              <a:xfrm>
                <a:off x="3030725" y="4629951"/>
                <a:ext cx="1208149" cy="338554"/>
              </a:xfrm>
              <a:prstGeom prst="rect">
                <a:avLst/>
              </a:prstGeom>
              <a:noFill/>
            </p:spPr>
            <p:txBody>
              <a:bodyPr wrap="square" rtlCol="0">
                <a:spAutoFit/>
              </a:bodyPr>
              <a:lstStyle/>
              <a:p>
                <a:r>
                  <a:rPr lang="ja-JP" altLang="en-US" sz="1600" b="1" dirty="0">
                    <a:latin typeface="+mn-ea"/>
                  </a:rPr>
                  <a:t>アバター</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latin typeface="+mn-ea"/>
                </a:endParaRPr>
              </a:p>
            </p:txBody>
          </p:sp>
        </mc:Choice>
        <mc:Fallback xmlns="">
          <p:sp>
            <p:nvSpPr>
              <p:cNvPr id="12" name="テキスト ボックス 11">
                <a:extLst>
                  <a:ext uri="{FF2B5EF4-FFF2-40B4-BE49-F238E27FC236}">
                    <a16:creationId xmlns:a16="http://schemas.microsoft.com/office/drawing/2014/main" id="{76D7E824-CE9E-C2F4-376C-842FF8525959}"/>
                  </a:ext>
                </a:extLst>
              </p:cNvPr>
              <p:cNvSpPr txBox="1">
                <a:spLocks noRot="1" noChangeAspect="1" noMove="1" noResize="1" noEditPoints="1" noAdjustHandles="1" noChangeArrowheads="1" noChangeShapeType="1" noTextEdit="1"/>
              </p:cNvSpPr>
              <p:nvPr/>
            </p:nvSpPr>
            <p:spPr>
              <a:xfrm>
                <a:off x="3030725" y="4629951"/>
                <a:ext cx="1208149" cy="338554"/>
              </a:xfrm>
              <a:prstGeom prst="rect">
                <a:avLst/>
              </a:prstGeom>
              <a:blipFill>
                <a:blip r:embed="rId6"/>
                <a:stretch>
                  <a:fillRect l="-2525"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B5F6559C-5147-77A7-472A-7A31D1FDD4AC}"/>
                  </a:ext>
                </a:extLst>
              </p:cNvPr>
              <p:cNvSpPr/>
              <p:nvPr/>
            </p:nvSpPr>
            <p:spPr>
              <a:xfrm>
                <a:off x="2756662" y="4331460"/>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13" name="四角形: 角を丸くする 12">
                <a:extLst>
                  <a:ext uri="{FF2B5EF4-FFF2-40B4-BE49-F238E27FC236}">
                    <a16:creationId xmlns:a16="http://schemas.microsoft.com/office/drawing/2014/main" id="{B5F6559C-5147-77A7-472A-7A31D1FDD4AC}"/>
                  </a:ext>
                </a:extLst>
              </p:cNvPr>
              <p:cNvSpPr>
                <a:spLocks noRot="1" noChangeAspect="1" noMove="1" noResize="1" noEditPoints="1" noAdjustHandles="1" noChangeArrowheads="1" noChangeShapeType="1" noTextEdit="1"/>
              </p:cNvSpPr>
              <p:nvPr/>
            </p:nvSpPr>
            <p:spPr>
              <a:xfrm>
                <a:off x="2756662" y="4331460"/>
                <a:ext cx="2062421" cy="1132182"/>
              </a:xfrm>
              <a:prstGeom prst="roundRect">
                <a:avLst>
                  <a:gd name="adj" fmla="val 20978"/>
                </a:avLst>
              </a:prstGeom>
              <a:blipFill>
                <a:blip r:embed="rId7"/>
                <a:stretch>
                  <a:fillRect/>
                </a:stretch>
              </a:blipFill>
              <a:ln w="38100">
                <a:solidFill>
                  <a:schemeClr val="accent6"/>
                </a:solidFill>
              </a:ln>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39FB5C5-0D0D-6492-6EB4-511B06D360E2}"/>
              </a:ext>
            </a:extLst>
          </p:cNvPr>
          <p:cNvSpPr txBox="1"/>
          <p:nvPr/>
        </p:nvSpPr>
        <p:spPr>
          <a:xfrm>
            <a:off x="702708" y="5120054"/>
            <a:ext cx="829477" cy="338554"/>
          </a:xfrm>
          <a:prstGeom prst="rect">
            <a:avLst/>
          </a:prstGeom>
          <a:noFill/>
        </p:spPr>
        <p:txBody>
          <a:bodyPr wrap="square" rtlCol="0">
            <a:spAutoFit/>
          </a:bodyPr>
          <a:lstStyle/>
          <a:p>
            <a:r>
              <a:rPr lang="ja-JP" altLang="en-US" sz="1600" b="1" dirty="0">
                <a:latin typeface="+mn-ea"/>
              </a:rPr>
              <a:t>体験者</a:t>
            </a:r>
            <a:endParaRPr kumimoji="1" lang="ja-JP" altLang="en-US" sz="1600" b="1" dirty="0">
              <a:latin typeface="+mn-ea"/>
            </a:endParaRPr>
          </a:p>
        </p:txBody>
      </p:sp>
      <p:sp>
        <p:nvSpPr>
          <p:cNvPr id="15" name="四角形: 角を丸くする 14">
            <a:extLst>
              <a:ext uri="{FF2B5EF4-FFF2-40B4-BE49-F238E27FC236}">
                <a16:creationId xmlns:a16="http://schemas.microsoft.com/office/drawing/2014/main" id="{0192D7F3-9FB1-69D6-E78D-D51C977895EE}"/>
              </a:ext>
            </a:extLst>
          </p:cNvPr>
          <p:cNvSpPr/>
          <p:nvPr/>
        </p:nvSpPr>
        <p:spPr>
          <a:xfrm>
            <a:off x="702708" y="4100857"/>
            <a:ext cx="1800000"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ローカル空間</a:t>
            </a:r>
          </a:p>
        </p:txBody>
      </p:sp>
      <p:grpSp>
        <p:nvGrpSpPr>
          <p:cNvPr id="16" name="グループ化 15">
            <a:extLst>
              <a:ext uri="{FF2B5EF4-FFF2-40B4-BE49-F238E27FC236}">
                <a16:creationId xmlns:a16="http://schemas.microsoft.com/office/drawing/2014/main" id="{E571C3CF-EB00-2BFE-EA12-D7A775D56727}"/>
              </a:ext>
            </a:extLst>
          </p:cNvPr>
          <p:cNvGrpSpPr/>
          <p:nvPr/>
        </p:nvGrpSpPr>
        <p:grpSpPr>
          <a:xfrm>
            <a:off x="1550169" y="4541454"/>
            <a:ext cx="581088" cy="264560"/>
            <a:chOff x="748187" y="154621"/>
            <a:chExt cx="1260872" cy="354702"/>
          </a:xfrm>
          <a:solidFill>
            <a:srgbClr val="FFFFFF"/>
          </a:solidFill>
        </p:grpSpPr>
        <p:sp>
          <p:nvSpPr>
            <p:cNvPr id="17" name="テキスト ボックス 16">
              <a:extLst>
                <a:ext uri="{FF2B5EF4-FFF2-40B4-BE49-F238E27FC236}">
                  <a16:creationId xmlns:a16="http://schemas.microsoft.com/office/drawing/2014/main" id="{1099A672-B28C-BAAC-0872-D333A90ACE02}"/>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latin typeface="+mn-ea"/>
                </a:rPr>
                <a:t>HMD</a:t>
              </a:r>
              <a:endParaRPr kumimoji="1" lang="ja-JP" altLang="en-US" sz="1000" b="1" dirty="0">
                <a:latin typeface="+mn-ea"/>
              </a:endParaRPr>
            </a:p>
          </p:txBody>
        </p:sp>
        <p:cxnSp>
          <p:nvCxnSpPr>
            <p:cNvPr id="18" name="直線コネクタ 17">
              <a:extLst>
                <a:ext uri="{FF2B5EF4-FFF2-40B4-BE49-F238E27FC236}">
                  <a16:creationId xmlns:a16="http://schemas.microsoft.com/office/drawing/2014/main" id="{C29F95E0-4E34-A44B-8637-FF9771595E6F}"/>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C829FD-7A5C-3DBE-BF74-1737A929660B}"/>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995019-9ED5-3EB8-4BEC-303CEB3FE60B}"/>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F8397A9-E481-37AE-3396-C1D9DFD1F8C8}"/>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070038-198C-020D-A86D-D129760AC0C1}"/>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13FC68E-A463-65D1-B698-08745C23A0A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CDD77C-07C5-93CD-C55E-ABE180FE70B8}"/>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グラフィックス 24" descr="落葉樹 単色塗りつぶし">
            <a:extLst>
              <a:ext uri="{FF2B5EF4-FFF2-40B4-BE49-F238E27FC236}">
                <a16:creationId xmlns:a16="http://schemas.microsoft.com/office/drawing/2014/main" id="{D7EC4EC6-5A55-8B78-842C-921EC843E2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09386" y="4956459"/>
            <a:ext cx="549829" cy="549829"/>
          </a:xfrm>
          <a:prstGeom prst="rect">
            <a:avLst/>
          </a:prstGeom>
        </p:spPr>
      </p:pic>
      <p:pic>
        <p:nvPicPr>
          <p:cNvPr id="26" name="グラフィックス 25" descr="都市 単色塗りつぶし">
            <a:extLst>
              <a:ext uri="{FF2B5EF4-FFF2-40B4-BE49-F238E27FC236}">
                <a16:creationId xmlns:a16="http://schemas.microsoft.com/office/drawing/2014/main" id="{CC0C31AE-B742-14CC-B4A4-F9011753E8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8118" y="3656328"/>
            <a:ext cx="620481" cy="751878"/>
          </a:xfrm>
          <a:prstGeom prst="rect">
            <a:avLst/>
          </a:prstGeom>
        </p:spPr>
      </p:pic>
      <p:cxnSp>
        <p:nvCxnSpPr>
          <p:cNvPr id="27" name="直線矢印コネクタ 26">
            <a:extLst>
              <a:ext uri="{FF2B5EF4-FFF2-40B4-BE49-F238E27FC236}">
                <a16:creationId xmlns:a16="http://schemas.microsoft.com/office/drawing/2014/main" id="{377D5956-990D-47EC-31DD-76F762F3753D}"/>
              </a:ext>
            </a:extLst>
          </p:cNvPr>
          <p:cNvCxnSpPr>
            <a:cxnSpLocks/>
          </p:cNvCxnSpPr>
          <p:nvPr/>
        </p:nvCxnSpPr>
        <p:spPr>
          <a:xfrm flipV="1">
            <a:off x="2019947" y="3995452"/>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3E506BF-82A4-CF6A-EEEF-9E59B03E17AC}"/>
              </a:ext>
            </a:extLst>
          </p:cNvPr>
          <p:cNvCxnSpPr>
            <a:cxnSpLocks/>
          </p:cNvCxnSpPr>
          <p:nvPr/>
        </p:nvCxnSpPr>
        <p:spPr>
          <a:xfrm>
            <a:off x="2007339" y="5231373"/>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グラフィックス 28" descr="ロボット 単色塗りつぶし">
            <a:extLst>
              <a:ext uri="{FF2B5EF4-FFF2-40B4-BE49-F238E27FC236}">
                <a16:creationId xmlns:a16="http://schemas.microsoft.com/office/drawing/2014/main" id="{28F60197-03DF-8F80-C75B-A63A9D410F5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30048" y="3604414"/>
            <a:ext cx="793584" cy="711437"/>
          </a:xfrm>
          <a:prstGeom prst="rect">
            <a:avLst/>
          </a:prstGeom>
        </p:spPr>
      </p:pic>
      <p:grpSp>
        <p:nvGrpSpPr>
          <p:cNvPr id="30" name="グループ化 29">
            <a:extLst>
              <a:ext uri="{FF2B5EF4-FFF2-40B4-BE49-F238E27FC236}">
                <a16:creationId xmlns:a16="http://schemas.microsoft.com/office/drawing/2014/main" id="{C0C6A89A-5828-472B-2962-5D5B5296BCD3}"/>
              </a:ext>
            </a:extLst>
          </p:cNvPr>
          <p:cNvGrpSpPr/>
          <p:nvPr/>
        </p:nvGrpSpPr>
        <p:grpSpPr>
          <a:xfrm>
            <a:off x="5263794" y="2913015"/>
            <a:ext cx="5838402" cy="2593273"/>
            <a:chOff x="5224281" y="3305209"/>
            <a:chExt cx="5838402" cy="2593273"/>
          </a:xfrm>
        </p:grpSpPr>
        <p:pic>
          <p:nvPicPr>
            <p:cNvPr id="31" name="グラフィックス 30" descr="男性 枠線">
              <a:extLst>
                <a:ext uri="{FF2B5EF4-FFF2-40B4-BE49-F238E27FC236}">
                  <a16:creationId xmlns:a16="http://schemas.microsoft.com/office/drawing/2014/main" id="{416994F3-8375-97CF-24D1-DFD102DA23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26971" y="5138648"/>
              <a:ext cx="851357" cy="702338"/>
            </a:xfrm>
            <a:prstGeom prst="rect">
              <a:avLst/>
            </a:prstGeom>
          </p:spPr>
        </p:pic>
        <p:sp>
          <p:nvSpPr>
            <p:cNvPr id="32" name="テキスト ボックス 31">
              <a:extLst>
                <a:ext uri="{FF2B5EF4-FFF2-40B4-BE49-F238E27FC236}">
                  <a16:creationId xmlns:a16="http://schemas.microsoft.com/office/drawing/2014/main" id="{9888A7DC-F857-AB54-4E15-33680609B16D}"/>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n-ea"/>
                </a:rPr>
                <a:t>体験</a:t>
              </a:r>
              <a:r>
                <a:rPr kumimoji="1" lang="ja-JP" altLang="en-US" sz="1600" b="1" dirty="0">
                  <a:latin typeface="+mn-ea"/>
                </a:rPr>
                <a:t>者</a:t>
              </a:r>
            </a:p>
          </p:txBody>
        </p:sp>
        <p:sp>
          <p:nvSpPr>
            <p:cNvPr id="33" name="四角形: 角を丸くする 32">
              <a:extLst>
                <a:ext uri="{FF2B5EF4-FFF2-40B4-BE49-F238E27FC236}">
                  <a16:creationId xmlns:a16="http://schemas.microsoft.com/office/drawing/2014/main" id="{0266B86D-4428-B6FC-908A-E6A914EA983F}"/>
                </a:ext>
              </a:extLst>
            </p:cNvPr>
            <p:cNvSpPr/>
            <p:nvPr/>
          </p:nvSpPr>
          <p:spPr>
            <a:xfrm>
              <a:off x="5224281" y="4480699"/>
              <a:ext cx="1800000"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ローカル空間</a:t>
              </a:r>
              <a:endParaRPr kumimoji="1" lang="ja-JP" altLang="en-US" sz="1600" b="1" dirty="0">
                <a:solidFill>
                  <a:schemeClr val="tx1"/>
                </a:solidFill>
                <a:latin typeface="+mn-ea"/>
              </a:endParaRPr>
            </a:p>
          </p:txBody>
        </p:sp>
        <p:grpSp>
          <p:nvGrpSpPr>
            <p:cNvPr id="34" name="グループ化 33">
              <a:extLst>
                <a:ext uri="{FF2B5EF4-FFF2-40B4-BE49-F238E27FC236}">
                  <a16:creationId xmlns:a16="http://schemas.microsoft.com/office/drawing/2014/main" id="{5C66A2AB-BDFF-B2CD-F993-A8C3EBF562C5}"/>
                </a:ext>
              </a:extLst>
            </p:cNvPr>
            <p:cNvGrpSpPr/>
            <p:nvPr/>
          </p:nvGrpSpPr>
          <p:grpSpPr>
            <a:xfrm>
              <a:off x="6184083" y="4966189"/>
              <a:ext cx="529696" cy="258583"/>
              <a:chOff x="834173" y="158146"/>
              <a:chExt cx="1110037" cy="351178"/>
            </a:xfrm>
            <a:solidFill>
              <a:schemeClr val="bg1"/>
            </a:solidFill>
          </p:grpSpPr>
          <p:sp>
            <p:nvSpPr>
              <p:cNvPr id="49" name="テキスト ボックス 48">
                <a:extLst>
                  <a:ext uri="{FF2B5EF4-FFF2-40B4-BE49-F238E27FC236}">
                    <a16:creationId xmlns:a16="http://schemas.microsoft.com/office/drawing/2014/main" id="{476B6EAA-F7F3-36E3-0481-C30A064C5798}"/>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latin typeface="+mn-ea"/>
                  </a:rPr>
                  <a:t>HMD</a:t>
                </a:r>
                <a:endParaRPr kumimoji="1" lang="ja-JP" altLang="en-US" sz="1000" b="1" dirty="0">
                  <a:latin typeface="+mn-ea"/>
                </a:endParaRPr>
              </a:p>
            </p:txBody>
          </p:sp>
          <p:cxnSp>
            <p:nvCxnSpPr>
              <p:cNvPr id="50" name="直線コネクタ 49">
                <a:extLst>
                  <a:ext uri="{FF2B5EF4-FFF2-40B4-BE49-F238E27FC236}">
                    <a16:creationId xmlns:a16="http://schemas.microsoft.com/office/drawing/2014/main" id="{CCB67825-B9B9-49B3-21D6-FBA9F6662FDD}"/>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B8B1778-9585-F82A-66CB-A094B9C23B04}"/>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081A4F8-AFC2-D0BC-5BCC-E8B0A3EB3C3D}"/>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124A18E-3679-4A92-5A4A-B72A17034D9C}"/>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C2A9482-B77A-B3D3-B118-E50064B311E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87F541C-FCF8-E371-F1B6-FDC1A8FE3A59}"/>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2D6741C-4E79-5AD4-A680-6655199A32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四角形: 角を丸くする 34">
                  <a:extLst>
                    <a:ext uri="{FF2B5EF4-FFF2-40B4-BE49-F238E27FC236}">
                      <a16:creationId xmlns:a16="http://schemas.microsoft.com/office/drawing/2014/main" id="{4D107A89-108B-B79A-8876-60781F2469C4}"/>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35" name="四角形: 角を丸くする 34">
                  <a:extLst>
                    <a:ext uri="{FF2B5EF4-FFF2-40B4-BE49-F238E27FC236}">
                      <a16:creationId xmlns:a16="http://schemas.microsoft.com/office/drawing/2014/main" id="{4D107A89-108B-B79A-8876-60781F2469C4}"/>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5"/>
                  <a:stretch>
                    <a:fillRect/>
                  </a:stretch>
                </a:blipFill>
                <a:ln w="38100">
                  <a:solidFill>
                    <a:schemeClr val="accent2"/>
                  </a:solidFill>
                </a:ln>
              </p:spPr>
              <p:txBody>
                <a:bodyPr/>
                <a:lstStyle/>
                <a:p>
                  <a:r>
                    <a:rPr lang="ja-JP" altLang="en-US">
                      <a:noFill/>
                    </a:rPr>
                    <a:t> </a:t>
                  </a:r>
                </a:p>
              </p:txBody>
            </p:sp>
          </mc:Fallback>
        </mc:AlternateContent>
        <p:pic>
          <p:nvPicPr>
            <p:cNvPr id="36" name="グラフィックス 35" descr="落葉樹 単色塗りつぶし">
              <a:extLst>
                <a:ext uri="{FF2B5EF4-FFF2-40B4-BE49-F238E27FC236}">
                  <a16:creationId xmlns:a16="http://schemas.microsoft.com/office/drawing/2014/main" id="{82A364DE-F2BE-B2D0-6B91-9614A9BBD5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97382" y="5332230"/>
              <a:ext cx="496009" cy="496009"/>
            </a:xfrm>
            <a:prstGeom prst="rect">
              <a:avLst/>
            </a:prstGeom>
          </p:spPr>
        </p:pic>
        <p:sp>
          <p:nvSpPr>
            <p:cNvPr id="37" name="四角形: 角を丸くする 36">
              <a:extLst>
                <a:ext uri="{FF2B5EF4-FFF2-40B4-BE49-F238E27FC236}">
                  <a16:creationId xmlns:a16="http://schemas.microsoft.com/office/drawing/2014/main" id="{B873C455-B4F1-0D4B-69DB-AF1695C50E62}"/>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n-ea"/>
              </a:endParaRPr>
            </a:p>
          </p:txBody>
        </p:sp>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A6292C5A-EA22-6D02-B9D2-FB6793BD0BD4}"/>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38" name="四角形: 角を丸くする 37">
                  <a:extLst>
                    <a:ext uri="{FF2B5EF4-FFF2-40B4-BE49-F238E27FC236}">
                      <a16:creationId xmlns:a16="http://schemas.microsoft.com/office/drawing/2014/main" id="{A6292C5A-EA22-6D02-B9D2-FB6793BD0BD4}"/>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6"/>
                  <a:stretch>
                    <a:fillRect/>
                  </a:stretch>
                </a:blipFill>
                <a:ln w="38100">
                  <a:solidFill>
                    <a:schemeClr val="accent6"/>
                  </a:solidFill>
                </a:ln>
              </p:spPr>
              <p:txBody>
                <a:bodyPr/>
                <a:lstStyle/>
                <a:p>
                  <a:r>
                    <a:rPr lang="ja-JP" altLang="en-US">
                      <a:noFill/>
                    </a:rPr>
                    <a:t> </a:t>
                  </a:r>
                </a:p>
              </p:txBody>
            </p:sp>
          </mc:Fallback>
        </mc:AlternateContent>
        <p:pic>
          <p:nvPicPr>
            <p:cNvPr id="39" name="グラフィックス 38" descr="都市 単色塗りつぶし">
              <a:extLst>
                <a:ext uri="{FF2B5EF4-FFF2-40B4-BE49-F238E27FC236}">
                  <a16:creationId xmlns:a16="http://schemas.microsoft.com/office/drawing/2014/main" id="{01D8C1DD-A3D0-F3AD-52EC-957B00DDEF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58539" y="3936073"/>
              <a:ext cx="581663" cy="704840"/>
            </a:xfrm>
            <a:prstGeom prst="rect">
              <a:avLst/>
            </a:prstGeom>
          </p:spPr>
        </p:pic>
        <p:sp>
          <p:nvSpPr>
            <p:cNvPr id="40" name="四角形: 角を丸くする 39">
              <a:extLst>
                <a:ext uri="{FF2B5EF4-FFF2-40B4-BE49-F238E27FC236}">
                  <a16:creationId xmlns:a16="http://schemas.microsoft.com/office/drawing/2014/main" id="{4FE06672-72AF-C191-5E6E-973F6EBC913A}"/>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n-ea"/>
              </a:endParaRPr>
            </a:p>
          </p:txBody>
        </p:sp>
        <p:sp>
          <p:nvSpPr>
            <p:cNvPr id="41" name="四角形: 角を丸くする 40">
              <a:extLst>
                <a:ext uri="{FF2B5EF4-FFF2-40B4-BE49-F238E27FC236}">
                  <a16:creationId xmlns:a16="http://schemas.microsoft.com/office/drawing/2014/main" id="{42C7DC30-2880-FE66-3EE1-280E2F2F61F4}"/>
                </a:ext>
              </a:extLst>
            </p:cNvPr>
            <p:cNvSpPr/>
            <p:nvPr/>
          </p:nvSpPr>
          <p:spPr>
            <a:xfrm>
              <a:off x="7101997" y="4147392"/>
              <a:ext cx="1976582" cy="1691727"/>
            </a:xfrm>
            <a:prstGeom prst="roundRect">
              <a:avLst>
                <a:gd name="adj" fmla="val 135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サイバー空間</a:t>
              </a:r>
            </a:p>
          </p:txBody>
        </p:sp>
        <p:pic>
          <p:nvPicPr>
            <p:cNvPr id="42" name="グラフィックス 41" descr="落葉樹 単色塗りつぶし">
              <a:extLst>
                <a:ext uri="{FF2B5EF4-FFF2-40B4-BE49-F238E27FC236}">
                  <a16:creationId xmlns:a16="http://schemas.microsoft.com/office/drawing/2014/main" id="{6625E258-F68C-1DD6-EC6D-AE663E9D8FC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07070" y="5198208"/>
              <a:ext cx="469785" cy="469785"/>
            </a:xfrm>
            <a:prstGeom prst="rect">
              <a:avLst/>
            </a:prstGeom>
          </p:spPr>
        </p:pic>
        <p:sp>
          <p:nvSpPr>
            <p:cNvPr id="43" name="テキスト ボックス 42">
              <a:extLst>
                <a:ext uri="{FF2B5EF4-FFF2-40B4-BE49-F238E27FC236}">
                  <a16:creationId xmlns:a16="http://schemas.microsoft.com/office/drawing/2014/main" id="{BBA761DC-BA60-3744-A6F7-DF4BC0A6E46B}"/>
                </a:ext>
              </a:extLst>
            </p:cNvPr>
            <p:cNvSpPr txBox="1"/>
            <p:nvPr/>
          </p:nvSpPr>
          <p:spPr>
            <a:xfrm>
              <a:off x="7659327" y="4645310"/>
              <a:ext cx="1095273" cy="338554"/>
            </a:xfrm>
            <a:prstGeom prst="rect">
              <a:avLst/>
            </a:prstGeom>
            <a:noFill/>
          </p:spPr>
          <p:txBody>
            <a:bodyPr wrap="square" rtlCol="0">
              <a:spAutoFit/>
            </a:bodyPr>
            <a:lstStyle/>
            <a:p>
              <a:r>
                <a:rPr lang="ja-JP" altLang="en-US" sz="1600" b="1" dirty="0">
                  <a:latin typeface="+mn-ea"/>
                </a:rPr>
                <a:t>アバター</a:t>
              </a:r>
              <a:endParaRPr kumimoji="1" lang="ja-JP" altLang="en-US" sz="1600" b="1" dirty="0">
                <a:latin typeface="+mn-ea"/>
              </a:endParaRPr>
            </a:p>
          </p:txBody>
        </p:sp>
        <p:pic>
          <p:nvPicPr>
            <p:cNvPr id="44" name="グラフィックス 43" descr="都市 単色塗りつぶし">
              <a:extLst>
                <a:ext uri="{FF2B5EF4-FFF2-40B4-BE49-F238E27FC236}">
                  <a16:creationId xmlns:a16="http://schemas.microsoft.com/office/drawing/2014/main" id="{76B4B443-25E7-EEDA-CD12-C8A37C0E43A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95485" y="5089875"/>
              <a:ext cx="527685" cy="639432"/>
            </a:xfrm>
            <a:prstGeom prst="rect">
              <a:avLst/>
            </a:prstGeom>
          </p:spPr>
        </p:pic>
        <p:cxnSp>
          <p:nvCxnSpPr>
            <p:cNvPr id="45" name="直線矢印コネクタ 44">
              <a:extLst>
                <a:ext uri="{FF2B5EF4-FFF2-40B4-BE49-F238E27FC236}">
                  <a16:creationId xmlns:a16="http://schemas.microsoft.com/office/drawing/2014/main" id="{30CCA5AA-8581-6A33-61DB-5ECFE0BECF1B}"/>
                </a:ext>
              </a:extLst>
            </p:cNvPr>
            <p:cNvCxnSpPr>
              <a:cxnSpLocks/>
              <a:stCxn id="35"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3381E6-77A6-DFF3-EB60-D698CCD447CA}"/>
                </a:ext>
              </a:extLst>
            </p:cNvPr>
            <p:cNvCxnSpPr>
              <a:cxnSpLocks/>
              <a:stCxn id="38" idx="1"/>
              <a:endCxn id="40"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7" name="グラフィックス 46" descr="ロボット 単色塗りつぶし">
              <a:extLst>
                <a:ext uri="{FF2B5EF4-FFF2-40B4-BE49-F238E27FC236}">
                  <a16:creationId xmlns:a16="http://schemas.microsoft.com/office/drawing/2014/main" id="{861DD73C-00C0-B2C8-7D14-BAE2D17FE23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53954" y="4993255"/>
              <a:ext cx="711437" cy="711437"/>
            </a:xfrm>
            <a:prstGeom prst="rect">
              <a:avLst/>
            </a:prstGeom>
          </p:spPr>
        </p:pic>
        <p:sp>
          <p:nvSpPr>
            <p:cNvPr id="48" name="円弧 47">
              <a:extLst>
                <a:ext uri="{FF2B5EF4-FFF2-40B4-BE49-F238E27FC236}">
                  <a16:creationId xmlns:a16="http://schemas.microsoft.com/office/drawing/2014/main" id="{AB180841-FE48-4ED8-766D-0AD7FBD31447}"/>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n-ea"/>
              </a:endParaRPr>
            </a:p>
          </p:txBody>
        </p:sp>
      </p:grpSp>
      <p:pic>
        <p:nvPicPr>
          <p:cNvPr id="57" name="グラフィックス 56" descr="ロボット 単色塗りつぶし">
            <a:extLst>
              <a:ext uri="{FF2B5EF4-FFF2-40B4-BE49-F238E27FC236}">
                <a16:creationId xmlns:a16="http://schemas.microsoft.com/office/drawing/2014/main" id="{7D89376B-D921-B8EF-3A72-401E76BA29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50348" y="4840273"/>
            <a:ext cx="793584" cy="711437"/>
          </a:xfrm>
          <a:prstGeom prst="rect">
            <a:avLst/>
          </a:prstGeom>
        </p:spPr>
      </p:pic>
    </p:spTree>
    <p:extLst>
      <p:ext uri="{BB962C8B-B14F-4D97-AF65-F5344CB8AC3E}">
        <p14:creationId xmlns:p14="http://schemas.microsoft.com/office/powerpoint/2010/main" val="99179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D0666-D4BC-7884-F2DF-EBF1383236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A9262F5-42AC-79FA-3205-3D4CCF6AB036}"/>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58886D23-B4D3-7BC4-99B4-0204879A9EA8}"/>
              </a:ext>
            </a:extLst>
          </p:cNvPr>
          <p:cNvSpPr>
            <a:spLocks noGrp="1"/>
          </p:cNvSpPr>
          <p:nvPr>
            <p:ph idx="1"/>
          </p:nvPr>
        </p:nvSpPr>
        <p:spPr/>
        <p:txBody>
          <a:bodyPr>
            <a:normAutofit/>
          </a:bodyPr>
          <a:lstStyle/>
          <a:p>
            <a:r>
              <a:rPr lang="ja-JP" altLang="en-US" sz="2800" dirty="0"/>
              <a:t>操作者は</a:t>
            </a:r>
            <a:r>
              <a:rPr lang="en-US" altLang="ja-JP" sz="2800" dirty="0"/>
              <a:t>HMD (Quest2, Meta Platforms) </a:t>
            </a:r>
            <a:r>
              <a:rPr lang="ja-JP" altLang="en-US" sz="2800" dirty="0"/>
              <a:t>で視聴覚情報を得ながら</a:t>
            </a:r>
            <a:r>
              <a:rPr lang="en-US" altLang="ja-JP" sz="2800" dirty="0"/>
              <a:t>Quest controller </a:t>
            </a:r>
            <a:r>
              <a:rPr lang="ja-JP" altLang="en-US" sz="2800" dirty="0"/>
              <a:t>で遠隔のロボットを操作し，歩行感覚ディスプレイで進行運動を体感した．</a:t>
            </a:r>
            <a:endParaRPr lang="en-US" altLang="ja-JP" sz="2800" dirty="0"/>
          </a:p>
          <a:p>
            <a:r>
              <a:rPr lang="ja-JP" altLang="en-US" dirty="0"/>
              <a:t>テレプレゼンスは</a:t>
            </a:r>
            <a:r>
              <a:rPr lang="ja-JP" altLang="en-US" b="1" dirty="0"/>
              <a:t>四足歩行型 </a:t>
            </a:r>
            <a:r>
              <a:rPr lang="en-US" altLang="ja-JP" dirty="0"/>
              <a:t>(A1, Unitree Robotics) </a:t>
            </a:r>
            <a:r>
              <a:rPr lang="ja-JP" altLang="en-US" dirty="0"/>
              <a:t>と</a:t>
            </a:r>
            <a:r>
              <a:rPr lang="ja-JP" altLang="en-US" b="1" dirty="0"/>
              <a:t>車輪型</a:t>
            </a:r>
            <a:r>
              <a:rPr lang="ja-JP" altLang="en-US" dirty="0"/>
              <a:t> </a:t>
            </a:r>
            <a:r>
              <a:rPr lang="en-US" altLang="ja-JP" dirty="0"/>
              <a:t>(RMP 200, Segway) </a:t>
            </a:r>
            <a:r>
              <a:rPr lang="ja-JP" altLang="en-US" dirty="0"/>
              <a:t>の</a:t>
            </a:r>
            <a:r>
              <a:rPr lang="en-US" altLang="ja-JP" dirty="0"/>
              <a:t>2</a:t>
            </a:r>
            <a:r>
              <a:rPr lang="ja-JP" altLang="en-US" dirty="0"/>
              <a:t>台のロボットを使用した．</a:t>
            </a:r>
            <a:r>
              <a:rPr kumimoji="1" lang="ja-JP" altLang="en-US" dirty="0"/>
              <a:t>映像は</a:t>
            </a:r>
            <a:r>
              <a:rPr kumimoji="1" lang="en-US" altLang="ja-JP" dirty="0"/>
              <a:t>4K</a:t>
            </a:r>
            <a:r>
              <a:rPr lang="ja-JP" altLang="en-US" dirty="0"/>
              <a:t>解像度の</a:t>
            </a:r>
            <a:r>
              <a:rPr lang="en-US" altLang="ja-JP" dirty="0"/>
              <a:t>360</a:t>
            </a:r>
            <a:r>
              <a:rPr lang="ja-JP" altLang="en-US" dirty="0"/>
              <a:t>度カメラ </a:t>
            </a:r>
            <a:r>
              <a:rPr lang="en-US" altLang="ja-JP" dirty="0"/>
              <a:t>(THETA Z1, Ricoh) </a:t>
            </a:r>
            <a:r>
              <a:rPr lang="ja-JP" altLang="en-US" dirty="0"/>
              <a:t>で取得した．</a:t>
            </a:r>
            <a:r>
              <a:rPr lang="ja-JP" altLang="en-US" b="1" dirty="0"/>
              <a:t>カメラの高さは</a:t>
            </a:r>
            <a:r>
              <a:rPr lang="en-US" altLang="ja-JP" b="1" dirty="0"/>
              <a:t>2</a:t>
            </a:r>
            <a:r>
              <a:rPr lang="ja-JP" altLang="en-US" b="1" dirty="0"/>
              <a:t>台で異なっている．</a:t>
            </a:r>
            <a:endParaRPr lang="en-US" altLang="ja-JP" b="1" dirty="0"/>
          </a:p>
        </p:txBody>
      </p:sp>
      <p:sp>
        <p:nvSpPr>
          <p:cNvPr id="4" name="日付プレースホルダー 3">
            <a:extLst>
              <a:ext uri="{FF2B5EF4-FFF2-40B4-BE49-F238E27FC236}">
                <a16:creationId xmlns:a16="http://schemas.microsoft.com/office/drawing/2014/main" id="{47D5704C-5865-5A77-6AD8-6E996EB5BB77}"/>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5" name="フッター プレースホルダー 4">
            <a:extLst>
              <a:ext uri="{FF2B5EF4-FFF2-40B4-BE49-F238E27FC236}">
                <a16:creationId xmlns:a16="http://schemas.microsoft.com/office/drawing/2014/main" id="{17F288F5-8143-5CC9-A30C-A2C8B1CFA03E}"/>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endParaRPr kumimoji="1" lang="ja-JP" altLang="en-US" dirty="0"/>
          </a:p>
        </p:txBody>
      </p:sp>
      <p:sp>
        <p:nvSpPr>
          <p:cNvPr id="6" name="スライド番号プレースホルダー 5">
            <a:extLst>
              <a:ext uri="{FF2B5EF4-FFF2-40B4-BE49-F238E27FC236}">
                <a16:creationId xmlns:a16="http://schemas.microsoft.com/office/drawing/2014/main" id="{63525724-94F0-5AE4-9F4C-A013A9EB5AB1}"/>
              </a:ext>
            </a:extLst>
          </p:cNvPr>
          <p:cNvSpPr>
            <a:spLocks noGrp="1"/>
          </p:cNvSpPr>
          <p:nvPr>
            <p:ph type="sldNum" sz="quarter" idx="12"/>
          </p:nvPr>
        </p:nvSpPr>
        <p:spPr/>
        <p:txBody>
          <a:bodyPr/>
          <a:lstStyle/>
          <a:p>
            <a:fld id="{28498C4A-281D-456F-B1B5-DFF3FFC7FCB3}" type="slidenum">
              <a:rPr kumimoji="1" lang="ja-JP" altLang="en-US" smtClean="0"/>
              <a:t>7</a:t>
            </a:fld>
            <a:endParaRPr kumimoji="1" lang="ja-JP" altLang="en-US"/>
          </a:p>
        </p:txBody>
      </p:sp>
      <p:pic>
        <p:nvPicPr>
          <p:cNvPr id="7" name="図 6" descr="屋内, 建物, 小さい, 座る が含まれている画像&#10;&#10;自動的に生成された説明">
            <a:extLst>
              <a:ext uri="{FF2B5EF4-FFF2-40B4-BE49-F238E27FC236}">
                <a16:creationId xmlns:a16="http://schemas.microsoft.com/office/drawing/2014/main" id="{D57D01F0-37BF-C6B0-CDF0-A179C7205776}"/>
              </a:ext>
            </a:extLst>
          </p:cNvPr>
          <p:cNvPicPr>
            <a:picLocks noChangeAspect="1"/>
          </p:cNvPicPr>
          <p:nvPr/>
        </p:nvPicPr>
        <p:blipFill rotWithShape="1">
          <a:blip r:embed="rId2">
            <a:extLst>
              <a:ext uri="{28A0092B-C50C-407E-A947-70E740481C1C}">
                <a14:useLocalDpi xmlns:a14="http://schemas.microsoft.com/office/drawing/2010/main" val="0"/>
              </a:ext>
            </a:extLst>
          </a:blip>
          <a:srcRect l="14633" t="37899" r="28751" b="5483"/>
          <a:stretch/>
        </p:blipFill>
        <p:spPr>
          <a:xfrm>
            <a:off x="6096000" y="3651664"/>
            <a:ext cx="3919124" cy="2201625"/>
          </a:xfrm>
          <a:prstGeom prst="rect">
            <a:avLst/>
          </a:prstGeom>
        </p:spPr>
      </p:pic>
      <p:pic>
        <p:nvPicPr>
          <p:cNvPr id="8" name="図 7" descr="床, 屋内, 暮らし, 椅子 が含まれている画像&#10;&#10;自動的に生成された説明">
            <a:extLst>
              <a:ext uri="{FF2B5EF4-FFF2-40B4-BE49-F238E27FC236}">
                <a16:creationId xmlns:a16="http://schemas.microsoft.com/office/drawing/2014/main" id="{62066E89-B0F2-757F-4F4D-BA5BB94C6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965" y="3643009"/>
            <a:ext cx="3919123" cy="2201625"/>
          </a:xfrm>
          <a:prstGeom prst="rect">
            <a:avLst/>
          </a:prstGeom>
        </p:spPr>
      </p:pic>
      <p:sp>
        <p:nvSpPr>
          <p:cNvPr id="10" name="テキスト ボックス 9">
            <a:extLst>
              <a:ext uri="{FF2B5EF4-FFF2-40B4-BE49-F238E27FC236}">
                <a16:creationId xmlns:a16="http://schemas.microsoft.com/office/drawing/2014/main" id="{96DEF61F-4756-DB8E-D8E6-56310335B661}"/>
              </a:ext>
            </a:extLst>
          </p:cNvPr>
          <p:cNvSpPr txBox="1"/>
          <p:nvPr/>
        </p:nvSpPr>
        <p:spPr>
          <a:xfrm>
            <a:off x="3198883" y="5809735"/>
            <a:ext cx="1373717" cy="369332"/>
          </a:xfrm>
          <a:prstGeom prst="rect">
            <a:avLst/>
          </a:prstGeom>
          <a:noFill/>
        </p:spPr>
        <p:txBody>
          <a:bodyPr wrap="square">
            <a:spAutoFit/>
          </a:bodyPr>
          <a:lstStyle/>
          <a:p>
            <a:r>
              <a:rPr lang="ja-JP" altLang="en-US" dirty="0"/>
              <a:t>四足歩行型 </a:t>
            </a:r>
          </a:p>
        </p:txBody>
      </p:sp>
      <p:sp>
        <p:nvSpPr>
          <p:cNvPr id="11" name="テキスト ボックス 10">
            <a:extLst>
              <a:ext uri="{FF2B5EF4-FFF2-40B4-BE49-F238E27FC236}">
                <a16:creationId xmlns:a16="http://schemas.microsoft.com/office/drawing/2014/main" id="{D68A6EA2-69FE-CA4A-95C4-D0E9FA57A888}"/>
              </a:ext>
            </a:extLst>
          </p:cNvPr>
          <p:cNvSpPr txBox="1"/>
          <p:nvPr/>
        </p:nvSpPr>
        <p:spPr>
          <a:xfrm>
            <a:off x="7671819" y="5844634"/>
            <a:ext cx="1373717" cy="369332"/>
          </a:xfrm>
          <a:prstGeom prst="rect">
            <a:avLst/>
          </a:prstGeom>
          <a:noFill/>
        </p:spPr>
        <p:txBody>
          <a:bodyPr wrap="square">
            <a:spAutoFit/>
          </a:bodyPr>
          <a:lstStyle/>
          <a:p>
            <a:r>
              <a:rPr lang="ja-JP" altLang="en-US" dirty="0"/>
              <a:t>車輪型 </a:t>
            </a:r>
          </a:p>
        </p:txBody>
      </p:sp>
      <p:sp>
        <p:nvSpPr>
          <p:cNvPr id="12" name="楕円 11">
            <a:extLst>
              <a:ext uri="{FF2B5EF4-FFF2-40B4-BE49-F238E27FC236}">
                <a16:creationId xmlns:a16="http://schemas.microsoft.com/office/drawing/2014/main" id="{07704333-0287-289F-2FC1-FAC4BEDE72CB}"/>
              </a:ext>
            </a:extLst>
          </p:cNvPr>
          <p:cNvSpPr/>
          <p:nvPr/>
        </p:nvSpPr>
        <p:spPr>
          <a:xfrm>
            <a:off x="4131859" y="4140071"/>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2813495-95C3-C5D4-C29F-9AC1292983C2}"/>
              </a:ext>
            </a:extLst>
          </p:cNvPr>
          <p:cNvSpPr/>
          <p:nvPr/>
        </p:nvSpPr>
        <p:spPr>
          <a:xfrm>
            <a:off x="8501373" y="3685209"/>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DE8E5B0-EE18-1DCF-ECF9-817C185F2E68}"/>
              </a:ext>
            </a:extLst>
          </p:cNvPr>
          <p:cNvSpPr txBox="1"/>
          <p:nvPr/>
        </p:nvSpPr>
        <p:spPr>
          <a:xfrm>
            <a:off x="3796872" y="3915990"/>
            <a:ext cx="1110714" cy="276999"/>
          </a:xfrm>
          <a:prstGeom prst="rect">
            <a:avLst/>
          </a:prstGeom>
          <a:noFill/>
        </p:spPr>
        <p:txBody>
          <a:bodyPr wrap="square" rtlCol="0">
            <a:spAutoFit/>
          </a:bodyPr>
          <a:lstStyle/>
          <a:p>
            <a:r>
              <a:rPr lang="en-US" altLang="ja-JP" sz="1200" b="1" dirty="0">
                <a:solidFill>
                  <a:srgbClr val="FF0000"/>
                </a:solidFill>
              </a:rPr>
              <a:t>360</a:t>
            </a:r>
            <a:r>
              <a:rPr lang="ja-JP" altLang="en-US" sz="1200" b="1" dirty="0">
                <a:solidFill>
                  <a:srgbClr val="FF0000"/>
                </a:solidFill>
              </a:rPr>
              <a:t>度カメラ</a:t>
            </a:r>
            <a:endParaRPr kumimoji="1" lang="ja-JP" altLang="en-US" sz="1200" b="1" dirty="0">
              <a:solidFill>
                <a:srgbClr val="FF0000"/>
              </a:solidFill>
            </a:endParaRPr>
          </a:p>
        </p:txBody>
      </p:sp>
      <p:sp>
        <p:nvSpPr>
          <p:cNvPr id="15" name="テキスト ボックス 14">
            <a:extLst>
              <a:ext uri="{FF2B5EF4-FFF2-40B4-BE49-F238E27FC236}">
                <a16:creationId xmlns:a16="http://schemas.microsoft.com/office/drawing/2014/main" id="{3432E32E-8204-6AC6-80BC-7D9F6E76591C}"/>
              </a:ext>
            </a:extLst>
          </p:cNvPr>
          <p:cNvSpPr txBox="1"/>
          <p:nvPr/>
        </p:nvSpPr>
        <p:spPr>
          <a:xfrm>
            <a:off x="8871486" y="3777490"/>
            <a:ext cx="1110714" cy="276999"/>
          </a:xfrm>
          <a:prstGeom prst="rect">
            <a:avLst/>
          </a:prstGeom>
          <a:noFill/>
        </p:spPr>
        <p:txBody>
          <a:bodyPr wrap="square" rtlCol="0">
            <a:spAutoFit/>
          </a:bodyPr>
          <a:lstStyle/>
          <a:p>
            <a:r>
              <a:rPr lang="en-US" altLang="ja-JP" sz="1200" b="1" dirty="0">
                <a:solidFill>
                  <a:srgbClr val="FF0000"/>
                </a:solidFill>
              </a:rPr>
              <a:t>360</a:t>
            </a:r>
            <a:r>
              <a:rPr lang="ja-JP" altLang="en-US" sz="1200" b="1" dirty="0">
                <a:solidFill>
                  <a:srgbClr val="FF0000"/>
                </a:solidFill>
              </a:rPr>
              <a:t>度カメラ</a:t>
            </a:r>
            <a:endParaRPr kumimoji="1" lang="ja-JP" altLang="en-US" sz="1200" b="1" dirty="0">
              <a:solidFill>
                <a:srgbClr val="FF0000"/>
              </a:solidFill>
            </a:endParaRPr>
          </a:p>
        </p:txBody>
      </p:sp>
    </p:spTree>
    <p:extLst>
      <p:ext uri="{BB962C8B-B14F-4D97-AF65-F5344CB8AC3E}">
        <p14:creationId xmlns:p14="http://schemas.microsoft.com/office/powerpoint/2010/main" val="234831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72FA7-F716-C4D3-397B-5118FA57C661}"/>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31A22978-B30C-05D0-4A3B-6323A6D45E83}"/>
              </a:ext>
            </a:extLst>
          </p:cNvPr>
          <p:cNvSpPr>
            <a:spLocks noGrp="1"/>
          </p:cNvSpPr>
          <p:nvPr>
            <p:ph idx="1"/>
          </p:nvPr>
        </p:nvSpPr>
        <p:spPr/>
        <p:txBody>
          <a:bodyPr>
            <a:normAutofit/>
          </a:bodyPr>
          <a:lstStyle/>
          <a:p>
            <a:r>
              <a:rPr kumimoji="1" lang="ja-JP" altLang="en-US" dirty="0"/>
              <a:t>歩行感覚フィードバックディスプレイ</a:t>
            </a:r>
            <a:br>
              <a:rPr kumimoji="1" lang="en-US" altLang="ja-JP" dirty="0"/>
            </a:br>
            <a:r>
              <a:rPr kumimoji="1" lang="ja-JP" altLang="en-US" dirty="0"/>
              <a:t>遠隔のロボットが移動している間は，モーションシートと足運動モジュールで歩行感覚を提示した．モーションシートは，リフト，ピッチ，</a:t>
            </a:r>
            <a:r>
              <a:rPr lang="ja-JP" altLang="en-US" dirty="0"/>
              <a:t>ロールの</a:t>
            </a:r>
            <a:r>
              <a:rPr lang="en-US" altLang="ja-JP" dirty="0"/>
              <a:t>3</a:t>
            </a:r>
            <a:r>
              <a:rPr lang="ja-JP" altLang="en-US" dirty="0"/>
              <a:t>自由度の運動で歩行時の前庭感覚を，各足モジュールはペダルの回転 </a:t>
            </a:r>
            <a:r>
              <a:rPr lang="en-US" altLang="ja-JP" dirty="0"/>
              <a:t>(</a:t>
            </a:r>
            <a:r>
              <a:rPr lang="ja-JP" altLang="en-US" dirty="0"/>
              <a:t>踵部上下</a:t>
            </a:r>
            <a:r>
              <a:rPr lang="en-US" altLang="ja-JP" dirty="0"/>
              <a:t>) </a:t>
            </a:r>
            <a:r>
              <a:rPr lang="ja-JP" altLang="en-US" dirty="0"/>
              <a:t>と前後スライドの</a:t>
            </a:r>
            <a:r>
              <a:rPr lang="en-US" altLang="ja-JP" dirty="0"/>
              <a:t>2</a:t>
            </a:r>
            <a:r>
              <a:rPr lang="ja-JP" altLang="en-US" dirty="0"/>
              <a:t>自由度で足の運動感覚を提示した．歩行感覚は直進方向</a:t>
            </a:r>
            <a:endParaRPr kumimoji="1" lang="ja-JP" altLang="en-US" dirty="0"/>
          </a:p>
        </p:txBody>
      </p:sp>
      <p:sp>
        <p:nvSpPr>
          <p:cNvPr id="4" name="日付プレースホルダー 3">
            <a:extLst>
              <a:ext uri="{FF2B5EF4-FFF2-40B4-BE49-F238E27FC236}">
                <a16:creationId xmlns:a16="http://schemas.microsoft.com/office/drawing/2014/main" id="{EA1B2FB0-DBB0-23D2-0618-4EDA514A540B}"/>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5" name="フッター プレースホルダー 4">
            <a:extLst>
              <a:ext uri="{FF2B5EF4-FFF2-40B4-BE49-F238E27FC236}">
                <a16:creationId xmlns:a16="http://schemas.microsoft.com/office/drawing/2014/main" id="{A0B5A87B-3966-E477-173D-9FCD1E5CDA4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8F288242-28A6-7D0A-7677-7B5BC9C42AF1}"/>
              </a:ext>
            </a:extLst>
          </p:cNvPr>
          <p:cNvSpPr>
            <a:spLocks noGrp="1"/>
          </p:cNvSpPr>
          <p:nvPr>
            <p:ph type="sldNum" sz="quarter" idx="12"/>
          </p:nvPr>
        </p:nvSpPr>
        <p:spPr/>
        <p:txBody>
          <a:bodyPr/>
          <a:lstStyle/>
          <a:p>
            <a:fld id="{28498C4A-281D-456F-B1B5-DFF3FFC7FCB3}" type="slidenum">
              <a:rPr kumimoji="1" lang="ja-JP" altLang="en-US" smtClean="0"/>
              <a:t>8</a:t>
            </a:fld>
            <a:endParaRPr kumimoji="1" lang="ja-JP" altLang="en-US"/>
          </a:p>
        </p:txBody>
      </p:sp>
      <p:grpSp>
        <p:nvGrpSpPr>
          <p:cNvPr id="7" name="グループ化 6">
            <a:extLst>
              <a:ext uri="{FF2B5EF4-FFF2-40B4-BE49-F238E27FC236}">
                <a16:creationId xmlns:a16="http://schemas.microsoft.com/office/drawing/2014/main" id="{7E2F1DA5-799B-A487-1F64-2988C6C3D85F}"/>
              </a:ext>
            </a:extLst>
          </p:cNvPr>
          <p:cNvGrpSpPr/>
          <p:nvPr/>
        </p:nvGrpSpPr>
        <p:grpSpPr>
          <a:xfrm>
            <a:off x="3142337" y="3317014"/>
            <a:ext cx="2743200" cy="3090537"/>
            <a:chOff x="1688690" y="616621"/>
            <a:chExt cx="3645004" cy="5006847"/>
          </a:xfrm>
        </p:grpSpPr>
        <p:pic>
          <p:nvPicPr>
            <p:cNvPr id="8" name="図 7" descr="机の上の機器&#10;&#10;中程度の精度で自動的に生成された説明">
              <a:extLst>
                <a:ext uri="{FF2B5EF4-FFF2-40B4-BE49-F238E27FC236}">
                  <a16:creationId xmlns:a16="http://schemas.microsoft.com/office/drawing/2014/main" id="{4180FB9C-CBB9-1D48-1A83-EB462706DA0F}"/>
                </a:ext>
              </a:extLst>
            </p:cNvPr>
            <p:cNvPicPr>
              <a:picLocks noChangeAspect="1"/>
            </p:cNvPicPr>
            <p:nvPr/>
          </p:nvPicPr>
          <p:blipFill rotWithShape="1">
            <a:blip r:embed="rId2">
              <a:extLst>
                <a:ext uri="{28A0092B-C50C-407E-A947-70E740481C1C}">
                  <a14:useLocalDpi xmlns:a14="http://schemas.microsoft.com/office/drawing/2010/main" val="0"/>
                </a:ext>
              </a:extLst>
            </a:blip>
            <a:srcRect l="30210" r="28893"/>
            <a:stretch/>
          </p:blipFill>
          <p:spPr>
            <a:xfrm>
              <a:off x="1688690" y="616621"/>
              <a:ext cx="3645004" cy="5006847"/>
            </a:xfrm>
            <a:prstGeom prst="rect">
              <a:avLst/>
            </a:prstGeom>
          </p:spPr>
        </p:pic>
        <p:cxnSp>
          <p:nvCxnSpPr>
            <p:cNvPr id="9" name="直線矢印コネクタ 8">
              <a:extLst>
                <a:ext uri="{FF2B5EF4-FFF2-40B4-BE49-F238E27FC236}">
                  <a16:creationId xmlns:a16="http://schemas.microsoft.com/office/drawing/2014/main" id="{A76F426A-14FC-54A3-0AC2-A0E19CE86D9B}"/>
                </a:ext>
              </a:extLst>
            </p:cNvPr>
            <p:cNvCxnSpPr>
              <a:cxnSpLocks/>
            </p:cNvCxnSpPr>
            <p:nvPr/>
          </p:nvCxnSpPr>
          <p:spPr>
            <a:xfrm flipH="1">
              <a:off x="4359237" y="2362366"/>
              <a:ext cx="56234" cy="164161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037120B-F36C-4C1F-0091-8FF0CE471CFB}"/>
                </a:ext>
              </a:extLst>
            </p:cNvPr>
            <p:cNvCxnSpPr>
              <a:cxnSpLocks/>
            </p:cNvCxnSpPr>
            <p:nvPr/>
          </p:nvCxnSpPr>
          <p:spPr>
            <a:xfrm flipH="1">
              <a:off x="3700378" y="2494290"/>
              <a:ext cx="35174" cy="98988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24AE8FE-40F8-6C7F-E69D-2DB8B4E8BAB8}"/>
                </a:ext>
              </a:extLst>
            </p:cNvPr>
            <p:cNvCxnSpPr>
              <a:cxnSpLocks/>
            </p:cNvCxnSpPr>
            <p:nvPr/>
          </p:nvCxnSpPr>
          <p:spPr>
            <a:xfrm>
              <a:off x="2779407" y="2394024"/>
              <a:ext cx="5495" cy="145203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FE6F368-CDE2-8EC5-1C3D-86965120919B}"/>
                </a:ext>
              </a:extLst>
            </p:cNvPr>
            <p:cNvCxnSpPr>
              <a:cxnSpLocks/>
            </p:cNvCxnSpPr>
            <p:nvPr/>
          </p:nvCxnSpPr>
          <p:spPr>
            <a:xfrm flipH="1">
              <a:off x="2320957" y="4099218"/>
              <a:ext cx="316777" cy="1271746"/>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円弧 12">
              <a:extLst>
                <a:ext uri="{FF2B5EF4-FFF2-40B4-BE49-F238E27FC236}">
                  <a16:creationId xmlns:a16="http://schemas.microsoft.com/office/drawing/2014/main" id="{C528753A-1482-9BDC-FFB7-126E59F36D0F}"/>
                </a:ext>
              </a:extLst>
            </p:cNvPr>
            <p:cNvSpPr/>
            <p:nvPr/>
          </p:nvSpPr>
          <p:spPr>
            <a:xfrm>
              <a:off x="2052287" y="4375124"/>
              <a:ext cx="455390" cy="441943"/>
            </a:xfrm>
            <a:prstGeom prst="arc">
              <a:avLst>
                <a:gd name="adj1" fmla="val 5561876"/>
                <a:gd name="adj2" fmla="val 16501279"/>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D0C16C84-D163-BCBD-8FF6-9C72B7288A36}"/>
                </a:ext>
              </a:extLst>
            </p:cNvPr>
            <p:cNvCxnSpPr>
              <a:cxnSpLocks/>
            </p:cNvCxnSpPr>
            <p:nvPr/>
          </p:nvCxnSpPr>
          <p:spPr>
            <a:xfrm flipH="1">
              <a:off x="4153582" y="5083973"/>
              <a:ext cx="201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BC49F21-791B-75E4-3D49-90DA5B505372}"/>
                </a:ext>
              </a:extLst>
            </p:cNvPr>
            <p:cNvCxnSpPr>
              <a:cxnSpLocks/>
            </p:cNvCxnSpPr>
            <p:nvPr/>
          </p:nvCxnSpPr>
          <p:spPr>
            <a:xfrm>
              <a:off x="3966830" y="4241749"/>
              <a:ext cx="82311" cy="703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277890-0DF1-0A51-E544-FDAF6B2D444D}"/>
                </a:ext>
              </a:extLst>
            </p:cNvPr>
            <p:cNvCxnSpPr>
              <a:cxnSpLocks/>
            </p:cNvCxnSpPr>
            <p:nvPr/>
          </p:nvCxnSpPr>
          <p:spPr>
            <a:xfrm>
              <a:off x="4043833" y="4924386"/>
              <a:ext cx="104361" cy="159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970D36F-9A3A-7C78-069B-CAC3D90502F7}"/>
                </a:ext>
              </a:extLst>
            </p:cNvPr>
            <p:cNvCxnSpPr>
              <a:cxnSpLocks/>
            </p:cNvCxnSpPr>
            <p:nvPr/>
          </p:nvCxnSpPr>
          <p:spPr>
            <a:xfrm flipH="1" flipV="1">
              <a:off x="4501576" y="4855505"/>
              <a:ext cx="124104" cy="161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448ECEE-D937-0DBF-9360-795A6DF6B3D3}"/>
                </a:ext>
              </a:extLst>
            </p:cNvPr>
            <p:cNvCxnSpPr>
              <a:cxnSpLocks/>
            </p:cNvCxnSpPr>
            <p:nvPr/>
          </p:nvCxnSpPr>
          <p:spPr>
            <a:xfrm flipH="1">
              <a:off x="2949099" y="4873219"/>
              <a:ext cx="126401" cy="1434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C9FDAC0-E4AD-762B-711D-73A62BDB00F0}"/>
                </a:ext>
              </a:extLst>
            </p:cNvPr>
            <p:cNvCxnSpPr>
              <a:cxnSpLocks/>
            </p:cNvCxnSpPr>
            <p:nvPr/>
          </p:nvCxnSpPr>
          <p:spPr>
            <a:xfrm flipH="1">
              <a:off x="2839337" y="4241749"/>
              <a:ext cx="109762" cy="246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5CB9F9-23EE-9E71-F757-933FBFB3A6C4}"/>
                </a:ext>
              </a:extLst>
            </p:cNvPr>
            <p:cNvCxnSpPr>
              <a:cxnSpLocks/>
            </p:cNvCxnSpPr>
            <p:nvPr/>
          </p:nvCxnSpPr>
          <p:spPr>
            <a:xfrm flipH="1">
              <a:off x="2823318" y="5018049"/>
              <a:ext cx="129525" cy="12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53C1114-B61E-506B-0E66-03DD7DB6F4A6}"/>
                </a:ext>
              </a:extLst>
            </p:cNvPr>
            <p:cNvCxnSpPr>
              <a:cxnSpLocks/>
            </p:cNvCxnSpPr>
            <p:nvPr/>
          </p:nvCxnSpPr>
          <p:spPr>
            <a:xfrm flipH="1" flipV="1">
              <a:off x="2948409" y="4242444"/>
              <a:ext cx="127091" cy="54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76ECF50-F4AC-6AEE-AF07-06CFD6863005}"/>
                </a:ext>
              </a:extLst>
            </p:cNvPr>
            <p:cNvCxnSpPr>
              <a:cxnSpLocks/>
            </p:cNvCxnSpPr>
            <p:nvPr/>
          </p:nvCxnSpPr>
          <p:spPr>
            <a:xfrm flipH="1" flipV="1">
              <a:off x="2486527" y="4654538"/>
              <a:ext cx="99089" cy="805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2633C10-73AC-D5E6-1781-4D82085D12A4}"/>
                </a:ext>
              </a:extLst>
            </p:cNvPr>
            <p:cNvCxnSpPr>
              <a:cxnSpLocks/>
            </p:cNvCxnSpPr>
            <p:nvPr/>
          </p:nvCxnSpPr>
          <p:spPr>
            <a:xfrm flipV="1">
              <a:off x="2494799" y="4573294"/>
              <a:ext cx="12877" cy="812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2D7C84C-8C7E-C404-0511-678CA4315B49}"/>
                </a:ext>
              </a:extLst>
            </p:cNvPr>
            <p:cNvCxnSpPr>
              <a:cxnSpLocks/>
            </p:cNvCxnSpPr>
            <p:nvPr/>
          </p:nvCxnSpPr>
          <p:spPr>
            <a:xfrm flipH="1">
              <a:off x="4325647" y="4904588"/>
              <a:ext cx="100890" cy="1910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8E5F713-ECE7-9BB5-BD6C-0A82CB3F9395}"/>
                </a:ext>
              </a:extLst>
            </p:cNvPr>
            <p:cNvCxnSpPr>
              <a:cxnSpLocks/>
            </p:cNvCxnSpPr>
            <p:nvPr/>
          </p:nvCxnSpPr>
          <p:spPr>
            <a:xfrm flipH="1">
              <a:off x="3949679" y="4245875"/>
              <a:ext cx="243393" cy="75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図 25" descr="机の上の機器&#10;&#10;中程度の精度で自動的に生成された説明">
              <a:extLst>
                <a:ext uri="{FF2B5EF4-FFF2-40B4-BE49-F238E27FC236}">
                  <a16:creationId xmlns:a16="http://schemas.microsoft.com/office/drawing/2014/main" id="{65C14C4F-82CE-02FB-8278-060F231B960F}"/>
                </a:ext>
              </a:extLst>
            </p:cNvPr>
            <p:cNvPicPr>
              <a:picLocks noChangeAspect="1"/>
            </p:cNvPicPr>
            <p:nvPr/>
          </p:nvPicPr>
          <p:blipFill rotWithShape="1">
            <a:blip r:embed="rId3">
              <a:extLst>
                <a:ext uri="{28A0092B-C50C-407E-A947-70E740481C1C}">
                  <a14:useLocalDpi xmlns:a14="http://schemas.microsoft.com/office/drawing/2010/main" val="0"/>
                </a:ext>
              </a:extLst>
            </a:blip>
            <a:srcRect l="37048" t="76317" r="58069" b="12109"/>
            <a:stretch/>
          </p:blipFill>
          <p:spPr>
            <a:xfrm>
              <a:off x="2298134" y="4437684"/>
              <a:ext cx="435248" cy="579488"/>
            </a:xfrm>
            <a:prstGeom prst="rect">
              <a:avLst/>
            </a:prstGeom>
          </p:spPr>
        </p:pic>
        <p:cxnSp>
          <p:nvCxnSpPr>
            <p:cNvPr id="27" name="直線矢印コネクタ 26">
              <a:extLst>
                <a:ext uri="{FF2B5EF4-FFF2-40B4-BE49-F238E27FC236}">
                  <a16:creationId xmlns:a16="http://schemas.microsoft.com/office/drawing/2014/main" id="{98311762-2B06-D23B-8978-D34ACEBEE498}"/>
                </a:ext>
              </a:extLst>
            </p:cNvPr>
            <p:cNvCxnSpPr>
              <a:cxnSpLocks/>
            </p:cNvCxnSpPr>
            <p:nvPr/>
          </p:nvCxnSpPr>
          <p:spPr>
            <a:xfrm>
              <a:off x="4460686" y="4160893"/>
              <a:ext cx="185111" cy="1280541"/>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8" name="図 27" descr="机の上の機器&#10;&#10;中程度の精度で自動的に生成された説明">
              <a:extLst>
                <a:ext uri="{FF2B5EF4-FFF2-40B4-BE49-F238E27FC236}">
                  <a16:creationId xmlns:a16="http://schemas.microsoft.com/office/drawing/2014/main" id="{DAF19912-F0B1-B215-1CC0-192A491F191E}"/>
                </a:ext>
              </a:extLst>
            </p:cNvPr>
            <p:cNvPicPr>
              <a:picLocks noChangeAspect="1"/>
            </p:cNvPicPr>
            <p:nvPr/>
          </p:nvPicPr>
          <p:blipFill rotWithShape="1">
            <a:blip r:embed="rId4">
              <a:extLst>
                <a:ext uri="{28A0092B-C50C-407E-A947-70E740481C1C}">
                  <a14:useLocalDpi xmlns:a14="http://schemas.microsoft.com/office/drawing/2010/main" val="0"/>
                </a:ext>
              </a:extLst>
            </a:blip>
            <a:srcRect l="59988" t="77540" r="33853" b="11476"/>
            <a:stretch/>
          </p:blipFill>
          <p:spPr>
            <a:xfrm>
              <a:off x="4342734" y="4498896"/>
              <a:ext cx="548911" cy="549961"/>
            </a:xfrm>
            <a:prstGeom prst="rect">
              <a:avLst/>
            </a:prstGeom>
          </p:spPr>
        </p:pic>
        <p:cxnSp>
          <p:nvCxnSpPr>
            <p:cNvPr id="29" name="直線コネクタ 28">
              <a:extLst>
                <a:ext uri="{FF2B5EF4-FFF2-40B4-BE49-F238E27FC236}">
                  <a16:creationId xmlns:a16="http://schemas.microsoft.com/office/drawing/2014/main" id="{3EA06AF0-36B7-3F49-52CF-4E69F89D2586}"/>
                </a:ext>
              </a:extLst>
            </p:cNvPr>
            <p:cNvCxnSpPr>
              <a:cxnSpLocks/>
            </p:cNvCxnSpPr>
            <p:nvPr/>
          </p:nvCxnSpPr>
          <p:spPr>
            <a:xfrm flipH="1">
              <a:off x="2644955" y="4255545"/>
              <a:ext cx="192494" cy="571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285F39-D5C4-17B7-663C-D0198534568A}"/>
                </a:ext>
              </a:extLst>
            </p:cNvPr>
            <p:cNvCxnSpPr>
              <a:cxnSpLocks/>
            </p:cNvCxnSpPr>
            <p:nvPr/>
          </p:nvCxnSpPr>
          <p:spPr>
            <a:xfrm flipH="1" flipV="1">
              <a:off x="2635299" y="4835068"/>
              <a:ext cx="188019" cy="2088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CE03C43-7427-6937-459B-7A54E711A22A}"/>
                </a:ext>
              </a:extLst>
            </p:cNvPr>
            <p:cNvCxnSpPr>
              <a:cxnSpLocks/>
            </p:cNvCxnSpPr>
            <p:nvPr/>
          </p:nvCxnSpPr>
          <p:spPr>
            <a:xfrm>
              <a:off x="3074579" y="4254097"/>
              <a:ext cx="921" cy="6177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円弧 31">
              <a:extLst>
                <a:ext uri="{FF2B5EF4-FFF2-40B4-BE49-F238E27FC236}">
                  <a16:creationId xmlns:a16="http://schemas.microsoft.com/office/drawing/2014/main" id="{982907AD-0909-F261-3AD2-0BF94DC1C44A}"/>
                </a:ext>
              </a:extLst>
            </p:cNvPr>
            <p:cNvSpPr/>
            <p:nvPr/>
          </p:nvSpPr>
          <p:spPr>
            <a:xfrm>
              <a:off x="4494770" y="4381901"/>
              <a:ext cx="518008" cy="580165"/>
            </a:xfrm>
            <a:prstGeom prst="arc">
              <a:avLst>
                <a:gd name="adj1" fmla="val 15487608"/>
                <a:gd name="adj2" fmla="val 4415237"/>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BE98A880-48A0-DA7C-B178-FA6471AF9EED}"/>
                </a:ext>
              </a:extLst>
            </p:cNvPr>
            <p:cNvCxnSpPr>
              <a:cxnSpLocks/>
            </p:cNvCxnSpPr>
            <p:nvPr/>
          </p:nvCxnSpPr>
          <p:spPr>
            <a:xfrm>
              <a:off x="4221601" y="4241749"/>
              <a:ext cx="211569" cy="6826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3015335-6638-E2F5-7DFE-F0EEA82170E1}"/>
                </a:ext>
              </a:extLst>
            </p:cNvPr>
            <p:cNvCxnSpPr>
              <a:cxnSpLocks/>
            </p:cNvCxnSpPr>
            <p:nvPr/>
          </p:nvCxnSpPr>
          <p:spPr>
            <a:xfrm flipH="1">
              <a:off x="4342734" y="4907360"/>
              <a:ext cx="74515" cy="1714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7" name="グラフィックス 36">
            <a:extLst>
              <a:ext uri="{FF2B5EF4-FFF2-40B4-BE49-F238E27FC236}">
                <a16:creationId xmlns:a16="http://schemas.microsoft.com/office/drawing/2014/main" id="{1485D25F-6926-406C-DD93-E9A714B6BF6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29724"/>
          <a:stretch/>
        </p:blipFill>
        <p:spPr>
          <a:xfrm>
            <a:off x="6419192" y="3368213"/>
            <a:ext cx="1640919" cy="2988137"/>
          </a:xfrm>
          <a:prstGeom prst="rect">
            <a:avLst/>
          </a:prstGeom>
        </p:spPr>
      </p:pic>
    </p:spTree>
    <p:extLst>
      <p:ext uri="{BB962C8B-B14F-4D97-AF65-F5344CB8AC3E}">
        <p14:creationId xmlns:p14="http://schemas.microsoft.com/office/powerpoint/2010/main" val="383747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429B-CD92-DE28-9BBF-77B1506D5020}"/>
              </a:ext>
            </a:extLst>
          </p:cNvPr>
          <p:cNvSpPr>
            <a:spLocks noGrp="1"/>
          </p:cNvSpPr>
          <p:nvPr>
            <p:ph type="title"/>
          </p:nvPr>
        </p:nvSpPr>
        <p:spPr/>
        <p:txBody>
          <a:bodyPr/>
          <a:lstStyle/>
          <a:p>
            <a:r>
              <a:rPr kumimoji="1" lang="en-US" altLang="ja-JP" dirty="0"/>
              <a:t>2</a:t>
            </a:r>
            <a:r>
              <a:rPr kumimoji="1" lang="ja-JP" altLang="en-US" dirty="0"/>
              <a:t>重身体感覚に関す</a:t>
            </a:r>
            <a:r>
              <a:rPr lang="ja-JP" altLang="en-US" dirty="0"/>
              <a:t>る実験</a:t>
            </a:r>
            <a:endParaRPr kumimoji="1" lang="ja-JP" altLang="en-US" dirty="0"/>
          </a:p>
        </p:txBody>
      </p:sp>
      <p:sp>
        <p:nvSpPr>
          <p:cNvPr id="3" name="コンテンツ プレースホルダー 2">
            <a:extLst>
              <a:ext uri="{FF2B5EF4-FFF2-40B4-BE49-F238E27FC236}">
                <a16:creationId xmlns:a16="http://schemas.microsoft.com/office/drawing/2014/main" id="{B322F7A7-B3AF-2001-DAF2-994ACA449AFC}"/>
              </a:ext>
            </a:extLst>
          </p:cNvPr>
          <p:cNvSpPr>
            <a:spLocks noGrp="1"/>
          </p:cNvSpPr>
          <p:nvPr>
            <p:ph idx="1"/>
          </p:nvPr>
        </p:nvSpPr>
        <p:spPr/>
        <p:txBody>
          <a:bodyPr/>
          <a:lstStyle/>
          <a:p>
            <a:r>
              <a:rPr lang="ja-JP" altLang="en-US" sz="2800" dirty="0"/>
              <a:t>映像提示形式および空間選択形式を比較し，同時存在感覚および</a:t>
            </a:r>
            <a:br>
              <a:rPr lang="en-US" altLang="ja-JP" sz="2800" dirty="0"/>
            </a:br>
            <a:r>
              <a:rPr lang="ja-JP" altLang="en-US" sz="2800" dirty="0"/>
              <a:t>空間と身体位置に関する認知を</a:t>
            </a:r>
            <a:r>
              <a:rPr lang="en-US" altLang="ja-JP" sz="2800" dirty="0"/>
              <a:t>15</a:t>
            </a:r>
            <a:r>
              <a:rPr lang="ja-JP" altLang="en-US" sz="2800" dirty="0"/>
              <a:t>名で評価．</a:t>
            </a:r>
            <a:endParaRPr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CFC3A9F4-FC48-F9D9-3774-4668D8F850B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CDBDC3A-CDC0-CE45-F0B3-9F5525F8612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64136FA4-6766-08FD-89C7-A548F619F6B9}"/>
              </a:ext>
            </a:extLst>
          </p:cNvPr>
          <p:cNvSpPr>
            <a:spLocks noGrp="1"/>
          </p:cNvSpPr>
          <p:nvPr>
            <p:ph type="sldNum" sz="quarter" idx="12"/>
          </p:nvPr>
        </p:nvSpPr>
        <p:spPr/>
        <p:txBody>
          <a:bodyPr/>
          <a:lstStyle/>
          <a:p>
            <a:fld id="{28498C4A-281D-456F-B1B5-DFF3FFC7FCB3}"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8A59E643-10EB-B0DB-A3CA-4AC8075C5853}"/>
              </a:ext>
            </a:extLst>
          </p:cNvPr>
          <p:cNvSpPr txBox="1">
            <a:spLocks/>
          </p:cNvSpPr>
          <p:nvPr/>
        </p:nvSpPr>
        <p:spPr>
          <a:xfrm>
            <a:off x="1261356" y="1757465"/>
            <a:ext cx="997805" cy="402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a:t>A</a:t>
            </a:r>
            <a:r>
              <a:rPr lang="ja-JP" altLang="en-US" sz="2000" b="1"/>
              <a:t>条件</a:t>
            </a:r>
            <a:endParaRPr lang="en-US" altLang="ja-JP" sz="2000" b="1" dirty="0"/>
          </a:p>
        </p:txBody>
      </p:sp>
      <p:sp>
        <p:nvSpPr>
          <p:cNvPr id="8" name="コンテンツ プレースホルダー 2">
            <a:extLst>
              <a:ext uri="{FF2B5EF4-FFF2-40B4-BE49-F238E27FC236}">
                <a16:creationId xmlns:a16="http://schemas.microsoft.com/office/drawing/2014/main" id="{2003AA3F-43A7-6135-69DA-89F65A7B2173}"/>
              </a:ext>
            </a:extLst>
          </p:cNvPr>
          <p:cNvSpPr txBox="1">
            <a:spLocks/>
          </p:cNvSpPr>
          <p:nvPr/>
        </p:nvSpPr>
        <p:spPr>
          <a:xfrm>
            <a:off x="5586519" y="1757465"/>
            <a:ext cx="1018962" cy="379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b="1" dirty="0"/>
              <a:t>B</a:t>
            </a:r>
            <a:r>
              <a:rPr lang="ja-JP" altLang="en-US" sz="2000" b="1" dirty="0"/>
              <a:t>条件</a:t>
            </a:r>
            <a:endParaRPr lang="en-US" altLang="ja-JP" sz="2000" b="1" dirty="0"/>
          </a:p>
        </p:txBody>
      </p:sp>
      <p:sp>
        <p:nvSpPr>
          <p:cNvPr id="9" name="楕円 8">
            <a:extLst>
              <a:ext uri="{FF2B5EF4-FFF2-40B4-BE49-F238E27FC236}">
                <a16:creationId xmlns:a16="http://schemas.microsoft.com/office/drawing/2014/main" id="{90156F53-C3E6-7C08-D450-795188B7B36F}"/>
              </a:ext>
            </a:extLst>
          </p:cNvPr>
          <p:cNvSpPr/>
          <p:nvPr/>
        </p:nvSpPr>
        <p:spPr>
          <a:xfrm>
            <a:off x="747425" y="2068947"/>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a:extLst>
              <a:ext uri="{FF2B5EF4-FFF2-40B4-BE49-F238E27FC236}">
                <a16:creationId xmlns:a16="http://schemas.microsoft.com/office/drawing/2014/main" id="{6B62B745-5E18-B97C-7060-7157606C505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65066" y="2068947"/>
            <a:ext cx="348139" cy="593202"/>
          </a:xfrm>
          <a:prstGeom prst="rect">
            <a:avLst/>
          </a:prstGeom>
        </p:spPr>
      </p:pic>
      <p:pic>
        <p:nvPicPr>
          <p:cNvPr id="13" name="図 12">
            <a:extLst>
              <a:ext uri="{FF2B5EF4-FFF2-40B4-BE49-F238E27FC236}">
                <a16:creationId xmlns:a16="http://schemas.microsoft.com/office/drawing/2014/main" id="{6ED57953-E97F-CA3D-44F6-08C9F865380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27463" y="2016353"/>
            <a:ext cx="414164" cy="646431"/>
          </a:xfrm>
          <a:prstGeom prst="rect">
            <a:avLst/>
          </a:prstGeom>
        </p:spPr>
      </p:pic>
      <p:pic>
        <p:nvPicPr>
          <p:cNvPr id="14" name="図 13" descr="屋内, リモコン, テーブル, 座る が含まれている画像&#10;&#10;自動的に生成された説明">
            <a:extLst>
              <a:ext uri="{FF2B5EF4-FFF2-40B4-BE49-F238E27FC236}">
                <a16:creationId xmlns:a16="http://schemas.microsoft.com/office/drawing/2014/main" id="{1934D8B2-237F-FF02-D3F3-5C1168FBA72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269615" y="2339504"/>
            <a:ext cx="209946" cy="309137"/>
          </a:xfrm>
          <a:prstGeom prst="rect">
            <a:avLst/>
          </a:prstGeom>
        </p:spPr>
      </p:pic>
      <p:cxnSp>
        <p:nvCxnSpPr>
          <p:cNvPr id="15" name="直線コネクタ 14">
            <a:extLst>
              <a:ext uri="{FF2B5EF4-FFF2-40B4-BE49-F238E27FC236}">
                <a16:creationId xmlns:a16="http://schemas.microsoft.com/office/drawing/2014/main" id="{DEE69278-599C-6735-5294-CA9CAF5587BB}"/>
              </a:ext>
            </a:extLst>
          </p:cNvPr>
          <p:cNvCxnSpPr>
            <a:cxnSpLocks/>
          </p:cNvCxnSpPr>
          <p:nvPr/>
        </p:nvCxnSpPr>
        <p:spPr>
          <a:xfrm>
            <a:off x="1750545" y="2068947"/>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C6936699-78AA-C410-073E-EEFA942969D1}"/>
              </a:ext>
            </a:extLst>
          </p:cNvPr>
          <p:cNvSpPr/>
          <p:nvPr/>
        </p:nvSpPr>
        <p:spPr>
          <a:xfrm>
            <a:off x="1366409" y="385940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2B0B049-70FF-2A14-C878-C4BF282C192A}"/>
              </a:ext>
            </a:extLst>
          </p:cNvPr>
          <p:cNvSpPr/>
          <p:nvPr/>
        </p:nvSpPr>
        <p:spPr>
          <a:xfrm>
            <a:off x="2135719" y="2015539"/>
            <a:ext cx="588719" cy="6331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8" name="図 17" descr="屋内, リモコン, テーブル, 座る が含まれている画像&#10;&#10;自動的に生成された説明">
            <a:extLst>
              <a:ext uri="{FF2B5EF4-FFF2-40B4-BE49-F238E27FC236}">
                <a16:creationId xmlns:a16="http://schemas.microsoft.com/office/drawing/2014/main" id="{402E7631-9D56-0563-43E2-55AC03F1DB3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665056" y="2306075"/>
            <a:ext cx="230569" cy="339503"/>
          </a:xfrm>
          <a:prstGeom prst="rect">
            <a:avLst/>
          </a:prstGeom>
        </p:spPr>
      </p:pic>
      <p:sp>
        <p:nvSpPr>
          <p:cNvPr id="19" name="円弧 18">
            <a:extLst>
              <a:ext uri="{FF2B5EF4-FFF2-40B4-BE49-F238E27FC236}">
                <a16:creationId xmlns:a16="http://schemas.microsoft.com/office/drawing/2014/main" id="{7541315C-B151-5262-D4D0-04FDB5CD06F5}"/>
              </a:ext>
            </a:extLst>
          </p:cNvPr>
          <p:cNvSpPr/>
          <p:nvPr/>
        </p:nvSpPr>
        <p:spPr>
          <a:xfrm>
            <a:off x="1370618" y="367727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F987CCC-A872-F4AB-ADFA-AFF36342CC6B}"/>
              </a:ext>
            </a:extLst>
          </p:cNvPr>
          <p:cNvSpPr txBox="1"/>
          <p:nvPr/>
        </p:nvSpPr>
        <p:spPr>
          <a:xfrm>
            <a:off x="1222060" y="4426143"/>
            <a:ext cx="1005403" cy="338554"/>
          </a:xfrm>
          <a:prstGeom prst="rect">
            <a:avLst/>
          </a:prstGeom>
          <a:noFill/>
        </p:spPr>
        <p:txBody>
          <a:bodyPr wrap="none" rtlCol="0">
            <a:spAutoFit/>
          </a:bodyPr>
          <a:lstStyle/>
          <a:p>
            <a:r>
              <a:rPr lang="ja-JP" altLang="en-US" sz="1600" b="1" dirty="0"/>
              <a:t>手動</a:t>
            </a:r>
            <a:r>
              <a:rPr kumimoji="1" lang="ja-JP" altLang="en-US" sz="1600" dirty="0"/>
              <a:t>切替</a:t>
            </a:r>
          </a:p>
        </p:txBody>
      </p:sp>
      <p:pic>
        <p:nvPicPr>
          <p:cNvPr id="21" name="図 20" descr="レゴ が含まれている画像&#10;&#10;自動的に生成された説明">
            <a:extLst>
              <a:ext uri="{FF2B5EF4-FFF2-40B4-BE49-F238E27FC236}">
                <a16:creationId xmlns:a16="http://schemas.microsoft.com/office/drawing/2014/main" id="{053729C1-B1B1-4986-0605-62D1C6D58D92}"/>
              </a:ext>
            </a:extLst>
          </p:cNvPr>
          <p:cNvPicPr>
            <a:picLocks noChangeAspect="1"/>
          </p:cNvPicPr>
          <p:nvPr/>
        </p:nvPicPr>
        <p:blipFill rotWithShape="1">
          <a:blip r:embed="rId8">
            <a:extLst>
              <a:ext uri="{28A0092B-C50C-407E-A947-70E740481C1C}">
                <a14:useLocalDpi xmlns:a14="http://schemas.microsoft.com/office/drawing/2010/main" val="0"/>
              </a:ext>
            </a:extLst>
          </a:blip>
          <a:srcRect l="25694" t="22895" r="27833" b="22839"/>
          <a:stretch/>
        </p:blipFill>
        <p:spPr>
          <a:xfrm>
            <a:off x="806522" y="3733179"/>
            <a:ext cx="485392" cy="566800"/>
          </a:xfrm>
          <a:prstGeom prst="rect">
            <a:avLst/>
          </a:prstGeom>
        </p:spPr>
      </p:pic>
      <p:cxnSp>
        <p:nvCxnSpPr>
          <p:cNvPr id="22" name="直線矢印コネクタ 21">
            <a:extLst>
              <a:ext uri="{FF2B5EF4-FFF2-40B4-BE49-F238E27FC236}">
                <a16:creationId xmlns:a16="http://schemas.microsoft.com/office/drawing/2014/main" id="{D798E467-9EB6-E7BF-5E36-33043EB35860}"/>
              </a:ext>
            </a:extLst>
          </p:cNvPr>
          <p:cNvCxnSpPr>
            <a:cxnSpLocks/>
          </p:cNvCxnSpPr>
          <p:nvPr/>
        </p:nvCxnSpPr>
        <p:spPr>
          <a:xfrm flipH="1">
            <a:off x="1001649" y="3420266"/>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descr="レゴ が含まれている画像&#10;&#10;自動的に生成された説明">
            <a:extLst>
              <a:ext uri="{FF2B5EF4-FFF2-40B4-BE49-F238E27FC236}">
                <a16:creationId xmlns:a16="http://schemas.microsoft.com/office/drawing/2014/main" id="{A539D836-6D03-AC40-4C44-F55621C59F24}"/>
              </a:ext>
            </a:extLst>
          </p:cNvPr>
          <p:cNvPicPr>
            <a:picLocks noChangeAspect="1"/>
          </p:cNvPicPr>
          <p:nvPr/>
        </p:nvPicPr>
        <p:blipFill rotWithShape="1">
          <a:blip r:embed="rId8">
            <a:extLst>
              <a:ext uri="{28A0092B-C50C-407E-A947-70E740481C1C}">
                <a14:useLocalDpi xmlns:a14="http://schemas.microsoft.com/office/drawing/2010/main" val="0"/>
              </a:ext>
            </a:extLst>
          </a:blip>
          <a:srcRect l="25694" t="22895" r="27833" b="22839"/>
          <a:stretch/>
        </p:blipFill>
        <p:spPr>
          <a:xfrm>
            <a:off x="2213731" y="3698518"/>
            <a:ext cx="485392" cy="566800"/>
          </a:xfrm>
          <a:prstGeom prst="rect">
            <a:avLst/>
          </a:prstGeom>
        </p:spPr>
      </p:pic>
      <p:cxnSp>
        <p:nvCxnSpPr>
          <p:cNvPr id="24" name="直線矢印コネクタ 23">
            <a:extLst>
              <a:ext uri="{FF2B5EF4-FFF2-40B4-BE49-F238E27FC236}">
                <a16:creationId xmlns:a16="http://schemas.microsoft.com/office/drawing/2014/main" id="{03FF6CA9-0D25-EF89-0DCF-FDECBE18E3E3}"/>
              </a:ext>
            </a:extLst>
          </p:cNvPr>
          <p:cNvCxnSpPr>
            <a:cxnSpLocks/>
          </p:cNvCxnSpPr>
          <p:nvPr/>
        </p:nvCxnSpPr>
        <p:spPr>
          <a:xfrm flipH="1">
            <a:off x="2404801" y="3391657"/>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DF7BB973-701A-C0BB-8AFE-94CC1286E42C}"/>
              </a:ext>
            </a:extLst>
          </p:cNvPr>
          <p:cNvSpPr/>
          <p:nvPr/>
        </p:nvSpPr>
        <p:spPr>
          <a:xfrm>
            <a:off x="3786978" y="1968050"/>
            <a:ext cx="537191" cy="47023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a:extLst>
              <a:ext uri="{FF2B5EF4-FFF2-40B4-BE49-F238E27FC236}">
                <a16:creationId xmlns:a16="http://schemas.microsoft.com/office/drawing/2014/main" id="{3890CD4B-40FA-E75A-26D4-15DA72570428}"/>
              </a:ext>
            </a:extLst>
          </p:cNvPr>
          <p:cNvSpPr txBox="1"/>
          <p:nvPr/>
        </p:nvSpPr>
        <p:spPr>
          <a:xfrm>
            <a:off x="4973453" y="3238947"/>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29" name="テキスト ボックス 28">
            <a:extLst>
              <a:ext uri="{FF2B5EF4-FFF2-40B4-BE49-F238E27FC236}">
                <a16:creationId xmlns:a16="http://schemas.microsoft.com/office/drawing/2014/main" id="{107E857B-97AB-0ECB-759E-4554026FE887}"/>
              </a:ext>
            </a:extLst>
          </p:cNvPr>
          <p:cNvSpPr txBox="1"/>
          <p:nvPr/>
        </p:nvSpPr>
        <p:spPr>
          <a:xfrm>
            <a:off x="3387723" y="3196023"/>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30" name="直線矢印コネクタ 29">
            <a:extLst>
              <a:ext uri="{FF2B5EF4-FFF2-40B4-BE49-F238E27FC236}">
                <a16:creationId xmlns:a16="http://schemas.microsoft.com/office/drawing/2014/main" id="{52C26381-25E6-DC44-28CA-00D0672BFFA4}"/>
              </a:ext>
            </a:extLst>
          </p:cNvPr>
          <p:cNvCxnSpPr>
            <a:cxnSpLocks/>
          </p:cNvCxnSpPr>
          <p:nvPr/>
        </p:nvCxnSpPr>
        <p:spPr>
          <a:xfrm>
            <a:off x="4322853" y="3265979"/>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08833D8-283C-BF54-3389-EE9718DC899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937743" y="1981028"/>
            <a:ext cx="251100" cy="427855"/>
          </a:xfrm>
          <a:prstGeom prst="rect">
            <a:avLst/>
          </a:prstGeom>
        </p:spPr>
      </p:pic>
      <p:pic>
        <p:nvPicPr>
          <p:cNvPr id="34" name="図 33">
            <a:extLst>
              <a:ext uri="{FF2B5EF4-FFF2-40B4-BE49-F238E27FC236}">
                <a16:creationId xmlns:a16="http://schemas.microsoft.com/office/drawing/2014/main" id="{00B82B46-A225-0532-2DF1-BAA028DDC1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200067" y="1981028"/>
            <a:ext cx="304454" cy="475195"/>
          </a:xfrm>
          <a:prstGeom prst="rect">
            <a:avLst/>
          </a:prstGeom>
        </p:spPr>
      </p:pic>
      <p:pic>
        <p:nvPicPr>
          <p:cNvPr id="35" name="図 34" descr="屋内, リモコン, テーブル, 座る が含まれている画像&#10;&#10;自動的に生成された説明">
            <a:extLst>
              <a:ext uri="{FF2B5EF4-FFF2-40B4-BE49-F238E27FC236}">
                <a16:creationId xmlns:a16="http://schemas.microsoft.com/office/drawing/2014/main" id="{D9361D6D-1EFD-0031-FA98-E54C2BD6380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273975" y="2168978"/>
            <a:ext cx="159769" cy="292811"/>
          </a:xfrm>
          <a:prstGeom prst="rect">
            <a:avLst/>
          </a:prstGeom>
        </p:spPr>
      </p:pic>
      <p:sp>
        <p:nvSpPr>
          <p:cNvPr id="36" name="楕円 35">
            <a:extLst>
              <a:ext uri="{FF2B5EF4-FFF2-40B4-BE49-F238E27FC236}">
                <a16:creationId xmlns:a16="http://schemas.microsoft.com/office/drawing/2014/main" id="{BB3BF128-EFD9-0594-1AE3-69FFB297BBED}"/>
              </a:ext>
            </a:extLst>
          </p:cNvPr>
          <p:cNvSpPr/>
          <p:nvPr/>
        </p:nvSpPr>
        <p:spPr>
          <a:xfrm>
            <a:off x="7721089" y="1863296"/>
            <a:ext cx="616475" cy="5598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39" name="テキスト ボックス 38">
            <a:extLst>
              <a:ext uri="{FF2B5EF4-FFF2-40B4-BE49-F238E27FC236}">
                <a16:creationId xmlns:a16="http://schemas.microsoft.com/office/drawing/2014/main" id="{D0051F8D-289C-5552-9594-20A00442B8FF}"/>
              </a:ext>
            </a:extLst>
          </p:cNvPr>
          <p:cNvSpPr txBox="1"/>
          <p:nvPr/>
        </p:nvSpPr>
        <p:spPr>
          <a:xfrm>
            <a:off x="7622599" y="3225693"/>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40" name="テキスト ボックス 39">
            <a:extLst>
              <a:ext uri="{FF2B5EF4-FFF2-40B4-BE49-F238E27FC236}">
                <a16:creationId xmlns:a16="http://schemas.microsoft.com/office/drawing/2014/main" id="{FA0370C1-45FD-704D-FA5B-1EAB2128C468}"/>
              </a:ext>
            </a:extLst>
          </p:cNvPr>
          <p:cNvSpPr txBox="1"/>
          <p:nvPr/>
        </p:nvSpPr>
        <p:spPr>
          <a:xfrm>
            <a:off x="6137273" y="3196023"/>
            <a:ext cx="1090777"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43" name="図 42">
            <a:extLst>
              <a:ext uri="{FF2B5EF4-FFF2-40B4-BE49-F238E27FC236}">
                <a16:creationId xmlns:a16="http://schemas.microsoft.com/office/drawing/2014/main" id="{83A3B100-2507-6CDB-BED2-62E6AB38E45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4456" y="1908283"/>
            <a:ext cx="324842" cy="553506"/>
          </a:xfrm>
          <a:prstGeom prst="rect">
            <a:avLst/>
          </a:prstGeom>
        </p:spPr>
      </p:pic>
      <p:pic>
        <p:nvPicPr>
          <p:cNvPr id="44" name="図 43">
            <a:extLst>
              <a:ext uri="{FF2B5EF4-FFF2-40B4-BE49-F238E27FC236}">
                <a16:creationId xmlns:a16="http://schemas.microsoft.com/office/drawing/2014/main" id="{166FC777-57A7-B7F6-F854-2ACAD19C420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7868859" y="1911698"/>
            <a:ext cx="312218" cy="487314"/>
          </a:xfrm>
          <a:prstGeom prst="rect">
            <a:avLst/>
          </a:prstGeom>
        </p:spPr>
      </p:pic>
      <p:pic>
        <p:nvPicPr>
          <p:cNvPr id="45" name="図 44" descr="屋内, リモコン, テーブル, 座る が含まれている画像&#10;&#10;自動的に生成された説明">
            <a:extLst>
              <a:ext uri="{FF2B5EF4-FFF2-40B4-BE49-F238E27FC236}">
                <a16:creationId xmlns:a16="http://schemas.microsoft.com/office/drawing/2014/main" id="{5368071E-8798-FF68-E553-188A327DDAA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270033" y="2183434"/>
            <a:ext cx="156135" cy="283476"/>
          </a:xfrm>
          <a:prstGeom prst="rect">
            <a:avLst/>
          </a:prstGeom>
        </p:spPr>
      </p:pic>
      <p:cxnSp>
        <p:nvCxnSpPr>
          <p:cNvPr id="46" name="直線コネクタ 45">
            <a:extLst>
              <a:ext uri="{FF2B5EF4-FFF2-40B4-BE49-F238E27FC236}">
                <a16:creationId xmlns:a16="http://schemas.microsoft.com/office/drawing/2014/main" id="{AD5D9A0D-0896-7CEA-68AE-81DCDF422028}"/>
              </a:ext>
            </a:extLst>
          </p:cNvPr>
          <p:cNvCxnSpPr>
            <a:cxnSpLocks/>
          </p:cNvCxnSpPr>
          <p:nvPr/>
        </p:nvCxnSpPr>
        <p:spPr>
          <a:xfrm>
            <a:off x="6095974" y="1999078"/>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弧 46">
            <a:extLst>
              <a:ext uri="{FF2B5EF4-FFF2-40B4-BE49-F238E27FC236}">
                <a16:creationId xmlns:a16="http://schemas.microsoft.com/office/drawing/2014/main" id="{2B84202C-1059-3318-1EC1-56709DFDC3A4}"/>
              </a:ext>
            </a:extLst>
          </p:cNvPr>
          <p:cNvSpPr/>
          <p:nvPr/>
        </p:nvSpPr>
        <p:spPr>
          <a:xfrm>
            <a:off x="5739764" y="3989036"/>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872D280-38C5-EBB6-CB50-6F35EDCB2D81}"/>
              </a:ext>
            </a:extLst>
          </p:cNvPr>
          <p:cNvSpPr txBox="1"/>
          <p:nvPr/>
        </p:nvSpPr>
        <p:spPr>
          <a:xfrm>
            <a:off x="5570636" y="4408230"/>
            <a:ext cx="1005403" cy="338554"/>
          </a:xfrm>
          <a:prstGeom prst="rect">
            <a:avLst/>
          </a:prstGeom>
          <a:noFill/>
        </p:spPr>
        <p:txBody>
          <a:bodyPr wrap="none" rtlCol="0">
            <a:spAutoFit/>
          </a:bodyPr>
          <a:lstStyle/>
          <a:p>
            <a:r>
              <a:rPr kumimoji="1" lang="ja-JP" altLang="en-US" sz="1600" b="1" dirty="0"/>
              <a:t>手動</a:t>
            </a:r>
            <a:r>
              <a:rPr kumimoji="1" lang="ja-JP" altLang="en-US" sz="1600" dirty="0"/>
              <a:t>切替</a:t>
            </a:r>
          </a:p>
        </p:txBody>
      </p:sp>
      <p:sp>
        <p:nvSpPr>
          <p:cNvPr id="49" name="円弧 48">
            <a:extLst>
              <a:ext uri="{FF2B5EF4-FFF2-40B4-BE49-F238E27FC236}">
                <a16:creationId xmlns:a16="http://schemas.microsoft.com/office/drawing/2014/main" id="{0A8857EC-4E73-D1D5-E544-6149F0A8317B}"/>
              </a:ext>
            </a:extLst>
          </p:cNvPr>
          <p:cNvSpPr/>
          <p:nvPr/>
        </p:nvSpPr>
        <p:spPr>
          <a:xfrm>
            <a:off x="5739764" y="3828143"/>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0" name="図 49" descr="レゴ が含まれている画像&#10;&#10;自動的に生成された説明">
            <a:extLst>
              <a:ext uri="{FF2B5EF4-FFF2-40B4-BE49-F238E27FC236}">
                <a16:creationId xmlns:a16="http://schemas.microsoft.com/office/drawing/2014/main" id="{1B3AE372-0F0F-7879-86B0-640FFCC1A146}"/>
              </a:ext>
            </a:extLst>
          </p:cNvPr>
          <p:cNvPicPr>
            <a:picLocks noChangeAspect="1"/>
          </p:cNvPicPr>
          <p:nvPr/>
        </p:nvPicPr>
        <p:blipFill rotWithShape="1">
          <a:blip r:embed="rId8">
            <a:extLst>
              <a:ext uri="{28A0092B-C50C-407E-A947-70E740481C1C}">
                <a14:useLocalDpi xmlns:a14="http://schemas.microsoft.com/office/drawing/2010/main" val="0"/>
              </a:ext>
            </a:extLst>
          </a:blip>
          <a:srcRect l="25694" t="22895" r="27833" b="22839"/>
          <a:stretch/>
        </p:blipFill>
        <p:spPr>
          <a:xfrm>
            <a:off x="4564387" y="4416840"/>
            <a:ext cx="308295" cy="301282"/>
          </a:xfrm>
          <a:prstGeom prst="rect">
            <a:avLst/>
          </a:prstGeom>
        </p:spPr>
      </p:pic>
      <p:pic>
        <p:nvPicPr>
          <p:cNvPr id="51" name="図 50" descr="レゴ が含まれている画像&#10;&#10;自動的に生成された説明">
            <a:extLst>
              <a:ext uri="{FF2B5EF4-FFF2-40B4-BE49-F238E27FC236}">
                <a16:creationId xmlns:a16="http://schemas.microsoft.com/office/drawing/2014/main" id="{CDBB6FA2-1443-ABF0-C90E-E3AA6257BDAB}"/>
              </a:ext>
            </a:extLst>
          </p:cNvPr>
          <p:cNvPicPr>
            <a:picLocks noChangeAspect="1"/>
          </p:cNvPicPr>
          <p:nvPr/>
        </p:nvPicPr>
        <p:blipFill rotWithShape="1">
          <a:blip r:embed="rId8">
            <a:extLst>
              <a:ext uri="{28A0092B-C50C-407E-A947-70E740481C1C}">
                <a14:useLocalDpi xmlns:a14="http://schemas.microsoft.com/office/drawing/2010/main" val="0"/>
              </a:ext>
            </a:extLst>
          </a:blip>
          <a:srcRect l="25694" t="22895" r="27833" b="22839"/>
          <a:stretch/>
        </p:blipFill>
        <p:spPr>
          <a:xfrm>
            <a:off x="7256652" y="4421202"/>
            <a:ext cx="308295" cy="303504"/>
          </a:xfrm>
          <a:prstGeom prst="rect">
            <a:avLst/>
          </a:prstGeom>
        </p:spPr>
      </p:pic>
      <p:sp>
        <p:nvSpPr>
          <p:cNvPr id="52" name="正方形/長方形 51">
            <a:extLst>
              <a:ext uri="{FF2B5EF4-FFF2-40B4-BE49-F238E27FC236}">
                <a16:creationId xmlns:a16="http://schemas.microsoft.com/office/drawing/2014/main" id="{7D2CC088-EAFA-AFB9-CA32-3CFB4E13A404}"/>
              </a:ext>
            </a:extLst>
          </p:cNvPr>
          <p:cNvSpPr/>
          <p:nvPr/>
        </p:nvSpPr>
        <p:spPr>
          <a:xfrm>
            <a:off x="409729" y="1757270"/>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E3C2E9B-ECBF-EF1C-DBAF-6B033FB1F784}"/>
              </a:ext>
            </a:extLst>
          </p:cNvPr>
          <p:cNvSpPr/>
          <p:nvPr/>
        </p:nvSpPr>
        <p:spPr>
          <a:xfrm>
            <a:off x="3350261" y="1757466"/>
            <a:ext cx="5491478"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9C3BCB97-1613-165F-87E3-D3DF3C4B09AE}"/>
              </a:ext>
            </a:extLst>
          </p:cNvPr>
          <p:cNvCxnSpPr>
            <a:cxnSpLocks/>
          </p:cNvCxnSpPr>
          <p:nvPr/>
        </p:nvCxnSpPr>
        <p:spPr>
          <a:xfrm flipH="1">
            <a:off x="4899460" y="3249338"/>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CC58B72-B885-17EB-F908-E30C9EC07DA8}"/>
              </a:ext>
            </a:extLst>
          </p:cNvPr>
          <p:cNvCxnSpPr>
            <a:cxnSpLocks/>
          </p:cNvCxnSpPr>
          <p:nvPr/>
        </p:nvCxnSpPr>
        <p:spPr>
          <a:xfrm>
            <a:off x="7091283" y="3250373"/>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09A4731-5E6F-C548-D8E7-68ECA65772CC}"/>
              </a:ext>
            </a:extLst>
          </p:cNvPr>
          <p:cNvCxnSpPr>
            <a:cxnSpLocks/>
          </p:cNvCxnSpPr>
          <p:nvPr/>
        </p:nvCxnSpPr>
        <p:spPr>
          <a:xfrm flipH="1">
            <a:off x="7521188" y="3249338"/>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FA683FD-5932-2D5C-3A43-CBC336747755}"/>
              </a:ext>
            </a:extLst>
          </p:cNvPr>
          <p:cNvCxnSpPr>
            <a:cxnSpLocks/>
          </p:cNvCxnSpPr>
          <p:nvPr/>
        </p:nvCxnSpPr>
        <p:spPr>
          <a:xfrm flipH="1">
            <a:off x="4725386" y="4226485"/>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624B308-6A5F-79D5-0FED-3E0BACD43407}"/>
              </a:ext>
            </a:extLst>
          </p:cNvPr>
          <p:cNvCxnSpPr>
            <a:cxnSpLocks/>
          </p:cNvCxnSpPr>
          <p:nvPr/>
        </p:nvCxnSpPr>
        <p:spPr>
          <a:xfrm>
            <a:off x="7395632" y="4210940"/>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2">
            <a:extLst>
              <a:ext uri="{FF2B5EF4-FFF2-40B4-BE49-F238E27FC236}">
                <a16:creationId xmlns:a16="http://schemas.microsoft.com/office/drawing/2014/main" id="{2140235E-2756-70CA-EC75-3752EF2668FC}"/>
              </a:ext>
            </a:extLst>
          </p:cNvPr>
          <p:cNvSpPr txBox="1">
            <a:spLocks/>
          </p:cNvSpPr>
          <p:nvPr/>
        </p:nvSpPr>
        <p:spPr>
          <a:xfrm>
            <a:off x="9948180" y="1752461"/>
            <a:ext cx="997805" cy="402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t>C</a:t>
            </a:r>
            <a:r>
              <a:rPr lang="ja-JP" altLang="en-US" sz="2000" b="1" dirty="0"/>
              <a:t>条件</a:t>
            </a:r>
            <a:endParaRPr lang="en-US" altLang="ja-JP" sz="2000" b="1" dirty="0"/>
          </a:p>
        </p:txBody>
      </p:sp>
      <p:sp>
        <p:nvSpPr>
          <p:cNvPr id="60" name="楕円 59">
            <a:extLst>
              <a:ext uri="{FF2B5EF4-FFF2-40B4-BE49-F238E27FC236}">
                <a16:creationId xmlns:a16="http://schemas.microsoft.com/office/drawing/2014/main" id="{E2C96C9C-BC6D-30BF-FCDF-C0F9A328D7C9}"/>
              </a:ext>
            </a:extLst>
          </p:cNvPr>
          <p:cNvSpPr/>
          <p:nvPr/>
        </p:nvSpPr>
        <p:spPr>
          <a:xfrm>
            <a:off x="9433192" y="2068947"/>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3" name="図 62">
            <a:extLst>
              <a:ext uri="{FF2B5EF4-FFF2-40B4-BE49-F238E27FC236}">
                <a16:creationId xmlns:a16="http://schemas.microsoft.com/office/drawing/2014/main" id="{E73A4531-4497-FA60-2276-6CEFEF037C5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37068" y="2097772"/>
            <a:ext cx="348139" cy="593202"/>
          </a:xfrm>
          <a:prstGeom prst="rect">
            <a:avLst/>
          </a:prstGeom>
        </p:spPr>
      </p:pic>
      <p:pic>
        <p:nvPicPr>
          <p:cNvPr id="64" name="図 63">
            <a:extLst>
              <a:ext uri="{FF2B5EF4-FFF2-40B4-BE49-F238E27FC236}">
                <a16:creationId xmlns:a16="http://schemas.microsoft.com/office/drawing/2014/main" id="{81EC1FB8-8139-6E8A-BEA4-1E3CF6A9589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2050181"/>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069F22EE-6677-2663-6E22-DBC3AF7AE57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9964850" y="2341608"/>
            <a:ext cx="209946" cy="309137"/>
          </a:xfrm>
          <a:prstGeom prst="rect">
            <a:avLst/>
          </a:prstGeom>
        </p:spPr>
      </p:pic>
      <p:cxnSp>
        <p:nvCxnSpPr>
          <p:cNvPr id="66" name="直線コネクタ 65">
            <a:extLst>
              <a:ext uri="{FF2B5EF4-FFF2-40B4-BE49-F238E27FC236}">
                <a16:creationId xmlns:a16="http://schemas.microsoft.com/office/drawing/2014/main" id="{BF2F925F-0075-7AEC-6DFC-4B0CA08099B3}"/>
              </a:ext>
            </a:extLst>
          </p:cNvPr>
          <p:cNvCxnSpPr>
            <a:cxnSpLocks/>
          </p:cNvCxnSpPr>
          <p:nvPr/>
        </p:nvCxnSpPr>
        <p:spPr>
          <a:xfrm>
            <a:off x="10437369" y="2068947"/>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円弧 66">
            <a:extLst>
              <a:ext uri="{FF2B5EF4-FFF2-40B4-BE49-F238E27FC236}">
                <a16:creationId xmlns:a16="http://schemas.microsoft.com/office/drawing/2014/main" id="{2D1EA62C-0BC8-B78B-3E62-875BC853810B}"/>
              </a:ext>
            </a:extLst>
          </p:cNvPr>
          <p:cNvSpPr/>
          <p:nvPr/>
        </p:nvSpPr>
        <p:spPr>
          <a:xfrm>
            <a:off x="10053233" y="3854403"/>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8" name="楕円 67">
            <a:extLst>
              <a:ext uri="{FF2B5EF4-FFF2-40B4-BE49-F238E27FC236}">
                <a16:creationId xmlns:a16="http://schemas.microsoft.com/office/drawing/2014/main" id="{D15058EF-DE3B-3744-C495-BE41A29C9605}"/>
              </a:ext>
            </a:extLst>
          </p:cNvPr>
          <p:cNvSpPr/>
          <p:nvPr/>
        </p:nvSpPr>
        <p:spPr>
          <a:xfrm>
            <a:off x="10841289" y="2015539"/>
            <a:ext cx="588719" cy="6422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9" name="図 68" descr="屋内, リモコン, テーブル, 座る が含まれている画像&#10;&#10;自動的に生成された説明">
            <a:extLst>
              <a:ext uri="{FF2B5EF4-FFF2-40B4-BE49-F238E27FC236}">
                <a16:creationId xmlns:a16="http://schemas.microsoft.com/office/drawing/2014/main" id="{6C879846-D2E8-4D78-2862-F3A6D291AAD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85947" y="2339504"/>
            <a:ext cx="230569" cy="339503"/>
          </a:xfrm>
          <a:prstGeom prst="rect">
            <a:avLst/>
          </a:prstGeom>
        </p:spPr>
      </p:pic>
      <p:sp>
        <p:nvSpPr>
          <p:cNvPr id="70" name="円弧 69">
            <a:extLst>
              <a:ext uri="{FF2B5EF4-FFF2-40B4-BE49-F238E27FC236}">
                <a16:creationId xmlns:a16="http://schemas.microsoft.com/office/drawing/2014/main" id="{8EB02B30-24A6-4641-9D55-C801EE885ACD}"/>
              </a:ext>
            </a:extLst>
          </p:cNvPr>
          <p:cNvSpPr/>
          <p:nvPr/>
        </p:nvSpPr>
        <p:spPr>
          <a:xfrm>
            <a:off x="10057442" y="3672266"/>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40F3FA8-3606-D9AA-9FAC-A7EB00247E9D}"/>
              </a:ext>
            </a:extLst>
          </p:cNvPr>
          <p:cNvSpPr txBox="1"/>
          <p:nvPr/>
        </p:nvSpPr>
        <p:spPr>
          <a:xfrm>
            <a:off x="9499113" y="4406485"/>
            <a:ext cx="1877437" cy="338554"/>
          </a:xfrm>
          <a:prstGeom prst="rect">
            <a:avLst/>
          </a:prstGeom>
          <a:noFill/>
        </p:spPr>
        <p:txBody>
          <a:bodyPr wrap="none" rtlCol="0">
            <a:spAutoFit/>
          </a:bodyPr>
          <a:lstStyle/>
          <a:p>
            <a:r>
              <a:rPr kumimoji="1" lang="en-US" altLang="ja-JP" sz="1600" dirty="0"/>
              <a:t>10</a:t>
            </a:r>
            <a:r>
              <a:rPr kumimoji="1" lang="ja-JP" altLang="en-US" sz="1600" dirty="0"/>
              <a:t>秒毎に</a:t>
            </a:r>
            <a:r>
              <a:rPr kumimoji="1" lang="ja-JP" altLang="en-US" sz="1600" b="1" dirty="0"/>
              <a:t>自動</a:t>
            </a:r>
            <a:r>
              <a:rPr kumimoji="1" lang="ja-JP" altLang="en-US" sz="1600" dirty="0"/>
              <a:t>切替</a:t>
            </a:r>
          </a:p>
        </p:txBody>
      </p:sp>
      <p:pic>
        <p:nvPicPr>
          <p:cNvPr id="72" name="図 71" descr="レゴ が含まれている画像&#10;&#10;自動的に生成された説明">
            <a:extLst>
              <a:ext uri="{FF2B5EF4-FFF2-40B4-BE49-F238E27FC236}">
                <a16:creationId xmlns:a16="http://schemas.microsoft.com/office/drawing/2014/main" id="{0F7C3D80-DD01-D943-31EB-35A5039E2FB0}"/>
              </a:ext>
            </a:extLst>
          </p:cNvPr>
          <p:cNvPicPr>
            <a:picLocks noChangeAspect="1"/>
          </p:cNvPicPr>
          <p:nvPr/>
        </p:nvPicPr>
        <p:blipFill rotWithShape="1">
          <a:blip r:embed="rId8">
            <a:extLst>
              <a:ext uri="{28A0092B-C50C-407E-A947-70E740481C1C}">
                <a14:useLocalDpi xmlns:a14="http://schemas.microsoft.com/office/drawing/2010/main" val="0"/>
              </a:ext>
            </a:extLst>
          </a:blip>
          <a:srcRect l="25694" t="22895" r="27833" b="22839"/>
          <a:stretch/>
        </p:blipFill>
        <p:spPr>
          <a:xfrm>
            <a:off x="9493346" y="3728175"/>
            <a:ext cx="485392" cy="566800"/>
          </a:xfrm>
          <a:prstGeom prst="rect">
            <a:avLst/>
          </a:prstGeom>
        </p:spPr>
      </p:pic>
      <p:cxnSp>
        <p:nvCxnSpPr>
          <p:cNvPr id="73" name="直線矢印コネクタ 72">
            <a:extLst>
              <a:ext uri="{FF2B5EF4-FFF2-40B4-BE49-F238E27FC236}">
                <a16:creationId xmlns:a16="http://schemas.microsoft.com/office/drawing/2014/main" id="{D46381B4-1E9B-CCA9-A04C-FAAA44061EA3}"/>
              </a:ext>
            </a:extLst>
          </p:cNvPr>
          <p:cNvCxnSpPr>
            <a:cxnSpLocks/>
          </p:cNvCxnSpPr>
          <p:nvPr/>
        </p:nvCxnSpPr>
        <p:spPr>
          <a:xfrm flipH="1">
            <a:off x="9750675" y="3399664"/>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レゴ が含まれている画像&#10;&#10;自動的に生成された説明">
            <a:extLst>
              <a:ext uri="{FF2B5EF4-FFF2-40B4-BE49-F238E27FC236}">
                <a16:creationId xmlns:a16="http://schemas.microsoft.com/office/drawing/2014/main" id="{DA6DBFAE-E94A-F8B7-6D96-28627EBA4F02}"/>
              </a:ext>
            </a:extLst>
          </p:cNvPr>
          <p:cNvPicPr>
            <a:picLocks noChangeAspect="1"/>
          </p:cNvPicPr>
          <p:nvPr/>
        </p:nvPicPr>
        <p:blipFill rotWithShape="1">
          <a:blip r:embed="rId8">
            <a:extLst>
              <a:ext uri="{28A0092B-C50C-407E-A947-70E740481C1C}">
                <a14:useLocalDpi xmlns:a14="http://schemas.microsoft.com/office/drawing/2010/main" val="0"/>
              </a:ext>
            </a:extLst>
          </a:blip>
          <a:srcRect l="25694" t="22895" r="27833" b="22839"/>
          <a:stretch/>
        </p:blipFill>
        <p:spPr>
          <a:xfrm>
            <a:off x="10900555" y="3693514"/>
            <a:ext cx="485392" cy="566800"/>
          </a:xfrm>
          <a:prstGeom prst="rect">
            <a:avLst/>
          </a:prstGeom>
        </p:spPr>
      </p:pic>
      <p:cxnSp>
        <p:nvCxnSpPr>
          <p:cNvPr id="75" name="直線矢印コネクタ 74">
            <a:extLst>
              <a:ext uri="{FF2B5EF4-FFF2-40B4-BE49-F238E27FC236}">
                <a16:creationId xmlns:a16="http://schemas.microsoft.com/office/drawing/2014/main" id="{271095F5-81B8-34E2-50B1-3F1A38B69809}"/>
              </a:ext>
            </a:extLst>
          </p:cNvPr>
          <p:cNvCxnSpPr>
            <a:cxnSpLocks/>
          </p:cNvCxnSpPr>
          <p:nvPr/>
        </p:nvCxnSpPr>
        <p:spPr>
          <a:xfrm flipH="1">
            <a:off x="11134064" y="3376692"/>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C0BC0D80-9FFF-0CEA-1159-FC7347945C87}"/>
              </a:ext>
            </a:extLst>
          </p:cNvPr>
          <p:cNvSpPr/>
          <p:nvPr/>
        </p:nvSpPr>
        <p:spPr>
          <a:xfrm>
            <a:off x="9096553" y="1752461"/>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コンテンツ プレースホルダー 2">
            <a:extLst>
              <a:ext uri="{FF2B5EF4-FFF2-40B4-BE49-F238E27FC236}">
                <a16:creationId xmlns:a16="http://schemas.microsoft.com/office/drawing/2014/main" id="{97C9DF42-6599-ACB8-1A54-937BB401E923}"/>
              </a:ext>
            </a:extLst>
          </p:cNvPr>
          <p:cNvSpPr txBox="1">
            <a:spLocks/>
          </p:cNvSpPr>
          <p:nvPr/>
        </p:nvSpPr>
        <p:spPr>
          <a:xfrm>
            <a:off x="394654" y="4816980"/>
            <a:ext cx="11394664" cy="1560557"/>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b="1" dirty="0"/>
              <a:t>質問紙</a:t>
            </a:r>
            <a:endParaRPr lang="en-US" altLang="ja-JP" sz="1800" b="1" dirty="0"/>
          </a:p>
          <a:p>
            <a:r>
              <a:rPr lang="ja-JP" altLang="en-US" sz="1900" dirty="0"/>
              <a:t>設問</a:t>
            </a:r>
            <a:r>
              <a:rPr lang="en-US" altLang="ja-JP" sz="1900" dirty="0"/>
              <a:t>(a)</a:t>
            </a:r>
            <a:r>
              <a:rPr lang="ja-JP" altLang="en-US" sz="1900" dirty="0"/>
              <a:t>：２つの遠隔空間に</a:t>
            </a:r>
            <a:r>
              <a:rPr lang="ja-JP" altLang="en-US" sz="1900" b="1" dirty="0"/>
              <a:t>同時に存在</a:t>
            </a:r>
            <a:r>
              <a:rPr lang="ja-JP" altLang="en-US" sz="1900" dirty="0"/>
              <a:t>しているような感覚を覚えた頻度はどれくらいか？</a:t>
            </a:r>
            <a:br>
              <a:rPr lang="en-US" altLang="ja-JP" sz="1900" dirty="0"/>
            </a:br>
            <a:r>
              <a:rPr lang="ja-JP" altLang="en-US" sz="1800" dirty="0"/>
              <a:t>　　　　</a:t>
            </a:r>
            <a:r>
              <a:rPr lang="ja-JP" altLang="en-US" sz="1700" b="1" dirty="0"/>
              <a:t>１：一度もない，２：時々，３：頻繁に，４常に</a:t>
            </a:r>
            <a:endParaRPr lang="en-US" altLang="ja-JP" sz="1600" b="1" dirty="0"/>
          </a:p>
          <a:p>
            <a:r>
              <a:rPr lang="ja-JP" altLang="en-US" sz="1900" dirty="0"/>
              <a:t>設問</a:t>
            </a:r>
            <a:r>
              <a:rPr lang="en-US" altLang="ja-JP" sz="1900" dirty="0"/>
              <a:t>(b)</a:t>
            </a:r>
            <a:r>
              <a:rPr lang="ja-JP" altLang="en-US" sz="1900" dirty="0"/>
              <a:t>：最も当てはまるものを一つだけ選択</a:t>
            </a:r>
            <a:br>
              <a:rPr lang="en-US" altLang="ja-JP" sz="1900" dirty="0"/>
            </a:br>
            <a:r>
              <a:rPr lang="ja-JP" altLang="en-US" sz="1800" dirty="0"/>
              <a:t>　　　　</a:t>
            </a:r>
            <a:r>
              <a:rPr lang="ja-JP" altLang="en-US" sz="1700" b="1" dirty="0"/>
              <a:t>１：</a:t>
            </a:r>
            <a:r>
              <a:rPr lang="ja-JP" altLang="en-US" sz="1700" b="1" dirty="0">
                <a:solidFill>
                  <a:schemeClr val="accent4">
                    <a:lumMod val="75000"/>
                  </a:schemeClr>
                </a:solidFill>
              </a:rPr>
              <a:t>２つの遠隔空間に分身したような感覚</a:t>
            </a:r>
            <a:r>
              <a:rPr lang="ja-JP" altLang="en-US" sz="1700" b="1" dirty="0"/>
              <a:t>，２：</a:t>
            </a:r>
            <a:r>
              <a:rPr lang="ja-JP" altLang="en-US" sz="1700" b="1" dirty="0">
                <a:solidFill>
                  <a:schemeClr val="accent1"/>
                </a:solidFill>
              </a:rPr>
              <a:t>２つの遠隔空間が融合した空間に存在するような感覚</a:t>
            </a:r>
            <a:endParaRPr lang="en-US" altLang="ja-JP" sz="1700" b="1" dirty="0">
              <a:solidFill>
                <a:schemeClr val="accent1"/>
              </a:solidFill>
            </a:endParaRPr>
          </a:p>
        </p:txBody>
      </p:sp>
      <p:pic>
        <p:nvPicPr>
          <p:cNvPr id="78" name="図 77" descr="床, 屋内, 座る, テーブル が含まれている画像&#10;&#10;自動的に生成された説明">
            <a:extLst>
              <a:ext uri="{FF2B5EF4-FFF2-40B4-BE49-F238E27FC236}">
                <a16:creationId xmlns:a16="http://schemas.microsoft.com/office/drawing/2014/main" id="{1D766ED6-D54C-2CC4-D4F2-F65165AF223F}"/>
              </a:ext>
            </a:extLst>
          </p:cNvPr>
          <p:cNvPicPr>
            <a:picLocks noChangeAspect="1"/>
          </p:cNvPicPr>
          <p:nvPr/>
        </p:nvPicPr>
        <p:blipFill rotWithShape="1">
          <a:blip r:embed="rId9">
            <a:extLst>
              <a:ext uri="{28A0092B-C50C-407E-A947-70E740481C1C}">
                <a14:useLocalDpi xmlns:a14="http://schemas.microsoft.com/office/drawing/2010/main" val="0"/>
              </a:ext>
            </a:extLst>
          </a:blip>
          <a:srcRect l="747" t="5162" r="1547" b="-180"/>
          <a:stretch/>
        </p:blipFill>
        <p:spPr>
          <a:xfrm>
            <a:off x="501746" y="2683150"/>
            <a:ext cx="1080000" cy="783787"/>
          </a:xfrm>
          <a:prstGeom prst="rect">
            <a:avLst/>
          </a:prstGeom>
        </p:spPr>
      </p:pic>
      <p:pic>
        <p:nvPicPr>
          <p:cNvPr id="79" name="図 78" descr="屋内, グリーン, 座る, テーブル が含まれている画像&#10;&#10;自動的に生成された説明">
            <a:extLst>
              <a:ext uri="{FF2B5EF4-FFF2-40B4-BE49-F238E27FC236}">
                <a16:creationId xmlns:a16="http://schemas.microsoft.com/office/drawing/2014/main" id="{7BC301A5-EDA4-4F1A-BE89-CEA044418B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69103" y="2673861"/>
            <a:ext cx="1080000" cy="783790"/>
          </a:xfrm>
          <a:prstGeom prst="rect">
            <a:avLst/>
          </a:prstGeom>
        </p:spPr>
      </p:pic>
      <p:pic>
        <p:nvPicPr>
          <p:cNvPr id="82" name="図 81" descr="タイル張りの部屋&#10;&#10;中程度の精度で自動的に生成された説明">
            <a:extLst>
              <a:ext uri="{FF2B5EF4-FFF2-40B4-BE49-F238E27FC236}">
                <a16:creationId xmlns:a16="http://schemas.microsoft.com/office/drawing/2014/main" id="{2CFC4375-F6DA-4E2F-B8A5-74C12B9ED3C4}"/>
              </a:ext>
            </a:extLst>
          </p:cNvPr>
          <p:cNvPicPr>
            <a:picLocks noChangeAspect="1"/>
          </p:cNvPicPr>
          <p:nvPr/>
        </p:nvPicPr>
        <p:blipFill rotWithShape="1">
          <a:blip r:embed="rId11">
            <a:extLst>
              <a:ext uri="{28A0092B-C50C-407E-A947-70E740481C1C}">
                <a14:useLocalDpi xmlns:a14="http://schemas.microsoft.com/office/drawing/2010/main" val="0"/>
              </a:ext>
            </a:extLst>
          </a:blip>
          <a:srcRect r="1367"/>
          <a:stretch/>
        </p:blipFill>
        <p:spPr>
          <a:xfrm>
            <a:off x="4223199" y="3457651"/>
            <a:ext cx="1080000" cy="783429"/>
          </a:xfrm>
          <a:prstGeom prst="rect">
            <a:avLst/>
          </a:prstGeom>
        </p:spPr>
      </p:pic>
      <p:pic>
        <p:nvPicPr>
          <p:cNvPr id="81" name="図 80" descr="屋内, グリーン, 座る, テーブル が含まれている画像&#10;&#10;自動的に生成された説明">
            <a:extLst>
              <a:ext uri="{FF2B5EF4-FFF2-40B4-BE49-F238E27FC236}">
                <a16:creationId xmlns:a16="http://schemas.microsoft.com/office/drawing/2014/main" id="{5862DEE0-C58B-230E-1E5F-8C4660468107}"/>
              </a:ext>
            </a:extLst>
          </p:cNvPr>
          <p:cNvPicPr>
            <a:picLocks noChangeAspect="1"/>
          </p:cNvPicPr>
          <p:nvPr/>
        </p:nvPicPr>
        <p:blipFill>
          <a:blip r:embed="rId10">
            <a:alphaModFix amt="30000"/>
            <a:extLst>
              <a:ext uri="{28A0092B-C50C-407E-A947-70E740481C1C}">
                <a14:useLocalDpi xmlns:a14="http://schemas.microsoft.com/office/drawing/2010/main" val="0"/>
              </a:ext>
            </a:extLst>
          </a:blip>
          <a:stretch>
            <a:fillRect/>
          </a:stretch>
        </p:blipFill>
        <p:spPr>
          <a:xfrm>
            <a:off x="4832447" y="2455195"/>
            <a:ext cx="1080000" cy="783793"/>
          </a:xfrm>
          <a:prstGeom prst="rect">
            <a:avLst/>
          </a:prstGeom>
        </p:spPr>
      </p:pic>
      <p:pic>
        <p:nvPicPr>
          <p:cNvPr id="80" name="図 79" descr="床, 屋内, 座る, テーブル が含まれている画像&#10;&#10;自動的に生成された説明">
            <a:extLst>
              <a:ext uri="{FF2B5EF4-FFF2-40B4-BE49-F238E27FC236}">
                <a16:creationId xmlns:a16="http://schemas.microsoft.com/office/drawing/2014/main" id="{5F0ACDEE-AC32-3D83-54B5-05974CE9427B}"/>
              </a:ext>
            </a:extLst>
          </p:cNvPr>
          <p:cNvPicPr>
            <a:picLocks noChangeAspect="1"/>
          </p:cNvPicPr>
          <p:nvPr/>
        </p:nvPicPr>
        <p:blipFill rotWithShape="1">
          <a:blip r:embed="rId9">
            <a:alphaModFix amt="70000"/>
            <a:extLst>
              <a:ext uri="{28A0092B-C50C-407E-A947-70E740481C1C}">
                <a14:useLocalDpi xmlns:a14="http://schemas.microsoft.com/office/drawing/2010/main" val="0"/>
              </a:ext>
            </a:extLst>
          </a:blip>
          <a:srcRect l="747" t="5162" r="1547" b="-180"/>
          <a:stretch/>
        </p:blipFill>
        <p:spPr>
          <a:xfrm>
            <a:off x="3587430" y="2455195"/>
            <a:ext cx="1080000" cy="783790"/>
          </a:xfrm>
          <a:prstGeom prst="rect">
            <a:avLst/>
          </a:prstGeom>
        </p:spPr>
      </p:pic>
      <p:pic>
        <p:nvPicPr>
          <p:cNvPr id="83" name="図 82" descr="床, 屋内, 座る, テーブル が含まれている画像&#10;&#10;自動的に生成された説明">
            <a:extLst>
              <a:ext uri="{FF2B5EF4-FFF2-40B4-BE49-F238E27FC236}">
                <a16:creationId xmlns:a16="http://schemas.microsoft.com/office/drawing/2014/main" id="{3671FBC7-DF0B-7728-0B6E-DDD3E3515290}"/>
              </a:ext>
            </a:extLst>
          </p:cNvPr>
          <p:cNvPicPr>
            <a:picLocks noChangeAspect="1"/>
          </p:cNvPicPr>
          <p:nvPr/>
        </p:nvPicPr>
        <p:blipFill rotWithShape="1">
          <a:blip r:embed="rId9">
            <a:alphaModFix amt="30000"/>
            <a:extLst>
              <a:ext uri="{28A0092B-C50C-407E-A947-70E740481C1C}">
                <a14:useLocalDpi xmlns:a14="http://schemas.microsoft.com/office/drawing/2010/main" val="0"/>
              </a:ext>
            </a:extLst>
          </a:blip>
          <a:srcRect l="747" t="5162" r="1547" b="-180"/>
          <a:stretch/>
        </p:blipFill>
        <p:spPr>
          <a:xfrm>
            <a:off x="6223370" y="2455195"/>
            <a:ext cx="1080000" cy="783787"/>
          </a:xfrm>
          <a:prstGeom prst="rect">
            <a:avLst/>
          </a:prstGeom>
        </p:spPr>
      </p:pic>
      <p:pic>
        <p:nvPicPr>
          <p:cNvPr id="84" name="図 83" descr="屋内, グリーン, 座る, テーブル が含まれている画像&#10;&#10;自動的に生成された説明">
            <a:extLst>
              <a:ext uri="{FF2B5EF4-FFF2-40B4-BE49-F238E27FC236}">
                <a16:creationId xmlns:a16="http://schemas.microsoft.com/office/drawing/2014/main" id="{058DFD8D-88A9-581F-DF2B-554DCD81BE25}"/>
              </a:ext>
            </a:extLst>
          </p:cNvPr>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a:off x="7434686" y="2455195"/>
            <a:ext cx="1080000" cy="783788"/>
          </a:xfrm>
          <a:prstGeom prst="rect">
            <a:avLst/>
          </a:prstGeom>
        </p:spPr>
      </p:pic>
      <p:pic>
        <p:nvPicPr>
          <p:cNvPr id="85" name="図 84" descr="屋内, グリーン, 建物, 床 が含まれている画像&#10;&#10;自動的に生成された説明">
            <a:extLst>
              <a:ext uri="{FF2B5EF4-FFF2-40B4-BE49-F238E27FC236}">
                <a16:creationId xmlns:a16="http://schemas.microsoft.com/office/drawing/2014/main" id="{15115A52-9D7E-ED8C-9D3B-17E7D946552D}"/>
              </a:ext>
            </a:extLst>
          </p:cNvPr>
          <p:cNvPicPr>
            <a:picLocks noChangeAspect="1"/>
          </p:cNvPicPr>
          <p:nvPr/>
        </p:nvPicPr>
        <p:blipFill rotWithShape="1">
          <a:blip r:embed="rId12">
            <a:extLst>
              <a:ext uri="{28A0092B-C50C-407E-A947-70E740481C1C}">
                <a14:useLocalDpi xmlns:a14="http://schemas.microsoft.com/office/drawing/2010/main" val="0"/>
              </a:ext>
            </a:extLst>
          </a:blip>
          <a:srcRect l="1582" t="465" r="257" b="3050"/>
          <a:stretch/>
        </p:blipFill>
        <p:spPr>
          <a:xfrm>
            <a:off x="6869830" y="3457651"/>
            <a:ext cx="1080000" cy="782964"/>
          </a:xfrm>
          <a:prstGeom prst="rect">
            <a:avLst/>
          </a:prstGeom>
        </p:spPr>
      </p:pic>
      <p:pic>
        <p:nvPicPr>
          <p:cNvPr id="87" name="図 86" descr="床, 屋内, 座る, テーブル が含まれている画像&#10;&#10;自動的に生成された説明">
            <a:extLst>
              <a:ext uri="{FF2B5EF4-FFF2-40B4-BE49-F238E27FC236}">
                <a16:creationId xmlns:a16="http://schemas.microsoft.com/office/drawing/2014/main" id="{91A81385-045D-7444-7B22-B271CB4E5960}"/>
              </a:ext>
            </a:extLst>
          </p:cNvPr>
          <p:cNvPicPr>
            <a:picLocks noChangeAspect="1"/>
          </p:cNvPicPr>
          <p:nvPr/>
        </p:nvPicPr>
        <p:blipFill rotWithShape="1">
          <a:blip r:embed="rId9">
            <a:extLst>
              <a:ext uri="{28A0092B-C50C-407E-A947-70E740481C1C}">
                <a14:useLocalDpi xmlns:a14="http://schemas.microsoft.com/office/drawing/2010/main" val="0"/>
              </a:ext>
            </a:extLst>
          </a:blip>
          <a:srcRect l="747" t="5162" r="1547" b="-180"/>
          <a:stretch/>
        </p:blipFill>
        <p:spPr>
          <a:xfrm>
            <a:off x="9253493" y="2689005"/>
            <a:ext cx="1080000" cy="783787"/>
          </a:xfrm>
          <a:prstGeom prst="rect">
            <a:avLst/>
          </a:prstGeom>
        </p:spPr>
      </p:pic>
      <p:pic>
        <p:nvPicPr>
          <p:cNvPr id="88" name="図 87" descr="屋内, グリーン, 座る, テーブル が含まれている画像&#10;&#10;自動的に生成された説明">
            <a:extLst>
              <a:ext uri="{FF2B5EF4-FFF2-40B4-BE49-F238E27FC236}">
                <a16:creationId xmlns:a16="http://schemas.microsoft.com/office/drawing/2014/main" id="{DF391149-B1B6-4B42-6434-6F157CB24C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20850" y="2679716"/>
            <a:ext cx="1080000" cy="783790"/>
          </a:xfrm>
          <a:prstGeom prst="rect">
            <a:avLst/>
          </a:prstGeom>
        </p:spPr>
      </p:pic>
    </p:spTree>
    <p:extLst>
      <p:ext uri="{BB962C8B-B14F-4D97-AF65-F5344CB8AC3E}">
        <p14:creationId xmlns:p14="http://schemas.microsoft.com/office/powerpoint/2010/main" val="62563467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1908</TotalTime>
  <Words>1822</Words>
  <Application>Microsoft Office PowerPoint</Application>
  <PresentationFormat>ワイド画面</PresentationFormat>
  <Paragraphs>210</Paragraphs>
  <Slides>15</Slides>
  <Notes>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Meiryo UI</vt:lpstr>
      <vt:lpstr>メイリオ</vt:lpstr>
      <vt:lpstr>Arial</vt:lpstr>
      <vt:lpstr>Cambria Math</vt:lpstr>
      <vt:lpstr>Segoe UI</vt:lpstr>
      <vt:lpstr>Office テーマ</vt:lpstr>
      <vt:lpstr>遠隔ロボットの多重身体性に関する研究</vt:lpstr>
      <vt:lpstr>背景</vt:lpstr>
      <vt:lpstr>背景</vt:lpstr>
      <vt:lpstr>複数空間認知の考え方</vt:lpstr>
      <vt:lpstr>複数空間認知の考え方</vt:lpstr>
      <vt:lpstr>複数空間認知の考え方</vt:lpstr>
      <vt:lpstr>装置</vt:lpstr>
      <vt:lpstr>装置</vt:lpstr>
      <vt:lpstr>2重身体感覚に関する実験</vt:lpstr>
      <vt:lpstr>B条件での提示映像</vt:lpstr>
      <vt:lpstr>B条件での提示映像</vt:lpstr>
      <vt:lpstr>2箇所に同時に存在する感覚強度の結果</vt:lpstr>
      <vt:lpstr>2箇所に同時に存在する感覚強度の考察</vt:lpstr>
      <vt:lpstr>身体と空間認知の結果・考察</vt:lpstr>
      <vt:lpstr>身体と空間認知の結果・考察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小島　優希也</cp:lastModifiedBy>
  <cp:revision>200</cp:revision>
  <dcterms:created xsi:type="dcterms:W3CDTF">2023-06-28T07:51:44Z</dcterms:created>
  <dcterms:modified xsi:type="dcterms:W3CDTF">2024-03-07T09:13:33Z</dcterms:modified>
</cp:coreProperties>
</file>